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rawings/drawing1.xml" ContentType="application/vnd.openxmlformats-officedocument.drawingml.chartshapes+xml"/>
  <Override PartName="/ppt/diagrams/data1.xml" ContentType="application/vnd.openxmlformats-officedocument.drawingml.diagramData+xml"/>
  <Override PartName="/ppt/presentation.xml" ContentType="application/vnd.openxmlformats-officedocument.presentationml.presentation.main+xml"/>
  <Override PartName="/ppt/slides/slide3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32.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8.xml" ContentType="application/vnd.openxmlformats-officedocument.presentationml.slide+xml"/>
  <Override PartName="/ppt/slides/slide5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Masters/slideMaster4.xml" ContentType="application/vnd.openxmlformats-officedocument.presentationml.slideMaster+xml"/>
  <Override PartName="/ppt/notesSlides/notesSlide25.xml" ContentType="application/vnd.openxmlformats-officedocument.presentationml.notesSlide+xml"/>
  <Override PartName="/ppt/slideMasters/slideMaster3.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49.xml" ContentType="application/vnd.openxmlformats-officedocument.presentationml.notes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30.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colors5.xml" ContentType="application/vnd.ms-office.chartcolorstyl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4.xml" ContentType="application/vnd.ms-office.chartcolorstyle+xml"/>
  <Override PartName="/ppt/notesMasters/notesMaster1.xml" ContentType="application/vnd.openxmlformats-officedocument.presentationml.notesMaster+xml"/>
  <Override PartName="/ppt/charts/chart5.xml" ContentType="application/vnd.openxmlformats-officedocument.drawingml.chart+xml"/>
  <Override PartName="/ppt/charts/style5.xml" ContentType="application/vnd.ms-office.chart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olors7.xml" ContentType="application/vnd.ms-office.chartcolorstyle+xml"/>
  <Override PartName="/ppt/charts/chart7.xml" ContentType="application/vnd.openxmlformats-officedocument.drawingml.chart+xml"/>
  <Override PartName="/ppt/charts/style7.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71" r:id="rId3"/>
    <p:sldMasterId id="2147483676" r:id="rId4"/>
  </p:sldMasterIdLst>
  <p:notesMasterIdLst>
    <p:notesMasterId r:id="rId66"/>
  </p:notesMasterIdLst>
  <p:handoutMasterIdLst>
    <p:handoutMasterId r:id="rId67"/>
  </p:handoutMasterIdLst>
  <p:sldIdLst>
    <p:sldId id="262" r:id="rId5"/>
    <p:sldId id="345" r:id="rId6"/>
    <p:sldId id="491" r:id="rId7"/>
    <p:sldId id="492" r:id="rId8"/>
    <p:sldId id="330" r:id="rId9"/>
    <p:sldId id="333" r:id="rId10"/>
    <p:sldId id="337" r:id="rId11"/>
    <p:sldId id="452" r:id="rId12"/>
    <p:sldId id="495" r:id="rId13"/>
    <p:sldId id="494" r:id="rId14"/>
    <p:sldId id="496" r:id="rId15"/>
    <p:sldId id="395" r:id="rId16"/>
    <p:sldId id="497" r:id="rId17"/>
    <p:sldId id="498" r:id="rId18"/>
    <p:sldId id="447" r:id="rId19"/>
    <p:sldId id="390" r:id="rId20"/>
    <p:sldId id="444" r:id="rId21"/>
    <p:sldId id="391" r:id="rId22"/>
    <p:sldId id="480" r:id="rId23"/>
    <p:sldId id="504" r:id="rId24"/>
    <p:sldId id="501" r:id="rId25"/>
    <p:sldId id="502" r:id="rId26"/>
    <p:sldId id="500" r:id="rId27"/>
    <p:sldId id="453" r:id="rId28"/>
    <p:sldId id="339" r:id="rId29"/>
    <p:sldId id="460" r:id="rId30"/>
    <p:sldId id="389" r:id="rId31"/>
    <p:sldId id="393" r:id="rId32"/>
    <p:sldId id="505" r:id="rId33"/>
    <p:sldId id="506" r:id="rId34"/>
    <p:sldId id="351" r:id="rId35"/>
    <p:sldId id="448" r:id="rId36"/>
    <p:sldId id="508" r:id="rId37"/>
    <p:sldId id="509" r:id="rId38"/>
    <p:sldId id="510" r:id="rId39"/>
    <p:sldId id="511" r:id="rId40"/>
    <p:sldId id="512" r:id="rId41"/>
    <p:sldId id="513" r:id="rId42"/>
    <p:sldId id="514" r:id="rId43"/>
    <p:sldId id="515" r:id="rId44"/>
    <p:sldId id="519" r:id="rId45"/>
    <p:sldId id="371" r:id="rId46"/>
    <p:sldId id="451" r:id="rId47"/>
    <p:sldId id="461" r:id="rId48"/>
    <p:sldId id="516" r:id="rId49"/>
    <p:sldId id="517" r:id="rId50"/>
    <p:sldId id="455" r:id="rId51"/>
    <p:sldId id="518" r:id="rId52"/>
    <p:sldId id="459" r:id="rId53"/>
    <p:sldId id="468" r:id="rId54"/>
    <p:sldId id="464" r:id="rId55"/>
    <p:sldId id="486" r:id="rId56"/>
    <p:sldId id="487" r:id="rId57"/>
    <p:sldId id="488" r:id="rId58"/>
    <p:sldId id="489" r:id="rId59"/>
    <p:sldId id="485" r:id="rId60"/>
    <p:sldId id="481" r:id="rId61"/>
    <p:sldId id="482" r:id="rId62"/>
    <p:sldId id="483" r:id="rId63"/>
    <p:sldId id="484" r:id="rId64"/>
    <p:sldId id="265" r:id="rId65"/>
  </p:sldIdLst>
  <p:sldSz cx="12192000" cy="6858000"/>
  <p:notesSz cx="6881813"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328"/>
    <a:srgbClr val="DDDDDD"/>
    <a:srgbClr val="008000"/>
    <a:srgbClr val="00B800"/>
    <a:srgbClr val="00B050"/>
    <a:srgbClr val="6B8537"/>
    <a:srgbClr val="00A87C"/>
    <a:srgbClr val="00CC99"/>
    <a:srgbClr val="9933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80" autoAdjust="0"/>
    <p:restoredTop sz="90767" autoAdjust="0"/>
  </p:normalViewPr>
  <p:slideViewPr>
    <p:cSldViewPr>
      <p:cViewPr varScale="1">
        <p:scale>
          <a:sx n="102" d="100"/>
          <a:sy n="102" d="100"/>
        </p:scale>
        <p:origin x="174" y="84"/>
      </p:cViewPr>
      <p:guideLst>
        <p:guide orient="horz" pos="2160"/>
        <p:guide pos="3840"/>
        <p:guide orient="horz" pos="2115"/>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openxmlformats.org/officeDocument/2006/relationships/customXml" Target="../customXml/item3.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Graficas%20Cap%202%202307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Graficas%20Cap%202%202307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Graficas%20Cap%202%202307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bp-stats-review-2018-all-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bp-stats-review-2018-all-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Graficas%20Cap%205%202307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Graficas%20Cap%207%202307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bherrera\Documentos%20Bherrera\Beatriz%20Herrera\PROGRAMA%202018\COMBUSTIBLES%20LIQUIDOS\Graficas%20Cap%207%2023072018.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93875219381671"/>
          <c:y val="2.2574024870981854E-2"/>
          <c:w val="0.704232807741769"/>
          <c:h val="0.73116355076034356"/>
        </c:manualLayout>
      </c:layout>
      <c:barChart>
        <c:barDir val="col"/>
        <c:grouping val="stacked"/>
        <c:varyColors val="0"/>
        <c:ser>
          <c:idx val="0"/>
          <c:order val="0"/>
          <c:tx>
            <c:strRef>
              <c:f>'2-2'!$A$7</c:f>
              <c:strCache>
                <c:ptCount val="1"/>
                <c:pt idx="0">
                  <c:v>Norte América</c:v>
                </c:pt>
              </c:strCache>
            </c:strRef>
          </c:tx>
          <c:spPr>
            <a:solidFill>
              <a:srgbClr val="00530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'2-2'!$B$6:$AM$6</c:f>
              <c:numCache>
                <c:formatCode>General</c:formatCode>
                <c:ptCount val="2"/>
                <c:pt idx="0">
                  <c:v>2016</c:v>
                </c:pt>
                <c:pt idx="1">
                  <c:v>2017</c:v>
                </c:pt>
              </c:numCache>
              <c:extLst/>
            </c:numRef>
          </c:cat>
          <c:val>
            <c:numRef>
              <c:f>'2-2'!$B$7:$AM$7</c:f>
              <c:numCache>
                <c:formatCode>General</c:formatCode>
                <c:ptCount val="2"/>
                <c:pt idx="0" formatCode="[&gt;0.05]0.0;[=0]\-;\^">
                  <c:v>227.5</c:v>
                </c:pt>
                <c:pt idx="1">
                  <c:v>226.1</c:v>
                </c:pt>
              </c:numCache>
              <c:extLst/>
            </c:numRef>
          </c:val>
        </c:ser>
        <c:ser>
          <c:idx val="1"/>
          <c:order val="1"/>
          <c:tx>
            <c:strRef>
              <c:f>'2-2'!$A$8</c:f>
              <c:strCache>
                <c:ptCount val="1"/>
                <c:pt idx="0">
                  <c:v>Centro y Sudamérica</c:v>
                </c:pt>
              </c:strCache>
            </c:strRef>
          </c:tx>
          <c:spPr>
            <a:solidFill>
              <a:srgbClr val="C8B3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j-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'2-2'!$B$6:$AM$6</c:f>
              <c:numCache>
                <c:formatCode>General</c:formatCode>
                <c:ptCount val="2"/>
                <c:pt idx="0">
                  <c:v>2016</c:v>
                </c:pt>
                <c:pt idx="1">
                  <c:v>2017</c:v>
                </c:pt>
              </c:numCache>
              <c:extLst/>
            </c:numRef>
          </c:cat>
          <c:val>
            <c:numRef>
              <c:f>'2-2'!$B$8:$AM$8</c:f>
              <c:numCache>
                <c:formatCode>General</c:formatCode>
                <c:ptCount val="2"/>
                <c:pt idx="0" formatCode="[&gt;0.05]0.0;[=0]\-;\^">
                  <c:v>327.9</c:v>
                </c:pt>
                <c:pt idx="1">
                  <c:v>330.1</c:v>
                </c:pt>
              </c:numCache>
              <c:extLst/>
            </c:numRef>
          </c:val>
        </c:ser>
        <c:ser>
          <c:idx val="2"/>
          <c:order val="2"/>
          <c:tx>
            <c:strRef>
              <c:f>'2-2'!$A$9</c:f>
              <c:strCache>
                <c:ptCount val="1"/>
                <c:pt idx="0">
                  <c:v>Europa &amp;Eurasia</c:v>
                </c:pt>
              </c:strCache>
            </c:strRef>
          </c:tx>
          <c:spPr>
            <a:solidFill>
              <a:srgbClr val="00A40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j-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'2-2'!$B$6:$AM$6</c:f>
              <c:numCache>
                <c:formatCode>General</c:formatCode>
                <c:ptCount val="2"/>
                <c:pt idx="0">
                  <c:v>2016</c:v>
                </c:pt>
                <c:pt idx="1">
                  <c:v>2017</c:v>
                </c:pt>
              </c:numCache>
              <c:extLst/>
            </c:numRef>
          </c:cat>
          <c:val>
            <c:numRef>
              <c:f>'2-2'!$B$9:$AM$9</c:f>
              <c:numCache>
                <c:formatCode>General</c:formatCode>
                <c:ptCount val="2"/>
                <c:pt idx="0" formatCode="[&gt;0.05]0.0;[=0]\-;\^">
                  <c:v>161.5</c:v>
                </c:pt>
                <c:pt idx="1">
                  <c:v>158.19999999999999</c:v>
                </c:pt>
              </c:numCache>
              <c:extLst/>
            </c:numRef>
          </c:val>
        </c:ser>
        <c:ser>
          <c:idx val="3"/>
          <c:order val="3"/>
          <c:tx>
            <c:strRef>
              <c:f>'2-2'!$A$10</c:f>
              <c:strCache>
                <c:ptCount val="1"/>
                <c:pt idx="0">
                  <c:v>Medio Oriente</c:v>
                </c:pt>
              </c:strCache>
            </c:strRef>
          </c:tx>
          <c:spPr>
            <a:solidFill>
              <a:srgbClr val="00335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j-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'2-2'!$B$6:$AM$6</c:f>
              <c:numCache>
                <c:formatCode>General</c:formatCode>
                <c:ptCount val="2"/>
                <c:pt idx="0">
                  <c:v>2016</c:v>
                </c:pt>
                <c:pt idx="1">
                  <c:v>2017</c:v>
                </c:pt>
              </c:numCache>
              <c:extLst/>
            </c:numRef>
          </c:cat>
          <c:val>
            <c:numRef>
              <c:f>'2-2'!$B$10:$AM$10</c:f>
              <c:numCache>
                <c:formatCode>General</c:formatCode>
                <c:ptCount val="2"/>
                <c:pt idx="0" formatCode="[&gt;0.05]0.0;[=0]\-;\^">
                  <c:v>813.5</c:v>
                </c:pt>
                <c:pt idx="1">
                  <c:v>807.7</c:v>
                </c:pt>
              </c:numCache>
              <c:extLst/>
            </c:numRef>
          </c:val>
        </c:ser>
        <c:ser>
          <c:idx val="4"/>
          <c:order val="4"/>
          <c:tx>
            <c:strRef>
              <c:f>'2-2'!$A$11</c:f>
              <c:strCache>
                <c:ptCount val="1"/>
                <c:pt idx="0">
                  <c:v>África</c:v>
                </c:pt>
              </c:strCache>
            </c:strRef>
          </c:tx>
          <c:spPr>
            <a:solidFill>
              <a:schemeClr val="bg1">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j-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'2-2'!$B$6:$AM$6</c:f>
              <c:numCache>
                <c:formatCode>General</c:formatCode>
                <c:ptCount val="2"/>
                <c:pt idx="0">
                  <c:v>2016</c:v>
                </c:pt>
                <c:pt idx="1">
                  <c:v>2017</c:v>
                </c:pt>
              </c:numCache>
              <c:extLst/>
            </c:numRef>
          </c:cat>
          <c:val>
            <c:numRef>
              <c:f>'2-2'!$B$11:$AM$11</c:f>
              <c:numCache>
                <c:formatCode>General</c:formatCode>
                <c:ptCount val="2"/>
                <c:pt idx="0" formatCode="[&gt;0.05]0.0;[=0]\-;\^">
                  <c:v>128</c:v>
                </c:pt>
                <c:pt idx="1">
                  <c:v>126.5</c:v>
                </c:pt>
              </c:numCache>
              <c:extLst/>
            </c:numRef>
          </c:val>
        </c:ser>
        <c:ser>
          <c:idx val="5"/>
          <c:order val="5"/>
          <c:tx>
            <c:strRef>
              <c:f>'2-2'!$A$12</c:f>
              <c:strCache>
                <c:ptCount val="1"/>
                <c:pt idx="0">
                  <c:v>Asia Pacífico</c:v>
                </c:pt>
              </c:strCache>
            </c:strRef>
          </c:tx>
          <c:spPr>
            <a:solidFill>
              <a:srgbClr val="84DE00"/>
            </a:solidFill>
            <a:ln>
              <a:noFill/>
            </a:ln>
            <a:effectLst/>
          </c:spPr>
          <c:invertIfNegative val="0"/>
          <c:dLbls>
            <c:dLbl>
              <c:idx val="0"/>
              <c:layout>
                <c:manualLayout>
                  <c:x val="4.4431494791176427E-3"/>
                  <c:y val="-1.511663333564407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958585798159179E-3"/>
                  <c:y val="-9.6480348871823048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lang="es-CO" sz="1000" b="1" i="0" u="none" strike="noStrike" kern="1200" baseline="0">
                      <a:solidFill>
                        <a:schemeClr val="tx1"/>
                      </a:solidFill>
                      <a:latin typeface="+mj-lt"/>
                      <a:ea typeface="+mn-ea"/>
                      <a:cs typeface="Arial" panose="020B0604020202020204" pitchFamily="34" charset="0"/>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manualLayout>
                      <c:w val="7.1700900754617006E-2"/>
                      <c:h val="4.5148049741963708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tx1"/>
                    </a:solidFill>
                    <a:latin typeface="+mj-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'2-2'!$B$6:$AM$6</c:f>
              <c:numCache>
                <c:formatCode>General</c:formatCode>
                <c:ptCount val="2"/>
                <c:pt idx="0">
                  <c:v>2016</c:v>
                </c:pt>
                <c:pt idx="1">
                  <c:v>2017</c:v>
                </c:pt>
              </c:numCache>
              <c:extLst/>
            </c:numRef>
          </c:cat>
          <c:val>
            <c:numRef>
              <c:f>'2-2'!$B$12:$AM$12</c:f>
              <c:numCache>
                <c:formatCode>General</c:formatCode>
                <c:ptCount val="2"/>
                <c:pt idx="0" formatCode="[&gt;0.05]0.0;[=0]\-;\^">
                  <c:v>47</c:v>
                </c:pt>
                <c:pt idx="1">
                  <c:v>48</c:v>
                </c:pt>
              </c:numCache>
              <c:extLst/>
            </c:numRef>
          </c:val>
        </c:ser>
        <c:dLbls>
          <c:showLegendKey val="0"/>
          <c:showVal val="0"/>
          <c:showCatName val="0"/>
          <c:showSerName val="0"/>
          <c:showPercent val="0"/>
          <c:showBubbleSize val="0"/>
        </c:dLbls>
        <c:gapWidth val="150"/>
        <c:overlap val="100"/>
        <c:axId val="344422528"/>
        <c:axId val="344419000"/>
      </c:barChart>
      <c:catAx>
        <c:axId val="344422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s-CO" sz="1000" b="1" i="0" u="none" strike="noStrike" kern="1200" baseline="0">
                <a:solidFill>
                  <a:sysClr val="windowText" lastClr="000000"/>
                </a:solidFill>
                <a:latin typeface="+mn-lt"/>
                <a:ea typeface="+mn-ea"/>
                <a:cs typeface="Arial" panose="020B0604020202020204" pitchFamily="34" charset="0"/>
              </a:defRPr>
            </a:pPr>
            <a:endParaRPr lang="es-ES"/>
          </a:p>
        </c:txPr>
        <c:crossAx val="344419000"/>
        <c:crosses val="autoZero"/>
        <c:auto val="1"/>
        <c:lblAlgn val="ctr"/>
        <c:lblOffset val="100"/>
        <c:noMultiLvlLbl val="0"/>
      </c:catAx>
      <c:valAx>
        <c:axId val="344419000"/>
        <c:scaling>
          <c:orientation val="minMax"/>
          <c:max val="1750"/>
          <c:min val="0"/>
        </c:scaling>
        <c:delete val="0"/>
        <c:axPos val="l"/>
        <c:majorGridlines>
          <c:spPr>
            <a:ln w="6350"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lang="es-CO" sz="1200" b="1" i="0" u="none" strike="noStrike" kern="1200" baseline="0">
                    <a:solidFill>
                      <a:sysClr val="windowText" lastClr="000000"/>
                    </a:solidFill>
                    <a:latin typeface="+mn-lt"/>
                    <a:ea typeface="+mn-ea"/>
                    <a:cs typeface="Arial" panose="020B0604020202020204" pitchFamily="34" charset="0"/>
                  </a:defRPr>
                </a:pPr>
                <a:r>
                  <a:rPr lang="es-CO" sz="1200" b="1" dirty="0" smtClean="0">
                    <a:latin typeface="+mn-lt"/>
                  </a:rPr>
                  <a:t>Millardos BBL</a:t>
                </a:r>
                <a:endParaRPr lang="es-CO" sz="1200" b="1" dirty="0">
                  <a:latin typeface="+mn-lt"/>
                </a:endParaRPr>
              </a:p>
            </c:rich>
          </c:tx>
          <c:layout>
            <c:manualLayout>
              <c:xMode val="edge"/>
              <c:yMode val="edge"/>
              <c:x val="8.4390877098633271E-2"/>
              <c:y val="0.31039619158357212"/>
            </c:manualLayout>
          </c:layout>
          <c:overlay val="0"/>
          <c:spPr>
            <a:noFill/>
            <a:ln>
              <a:noFill/>
            </a:ln>
            <a:effectLst/>
          </c:spPr>
          <c:txPr>
            <a:bodyPr rot="-5400000" spcFirstLastPara="1" vertOverflow="ellipsis" vert="horz" wrap="square" anchor="ctr" anchorCtr="1"/>
            <a:lstStyle/>
            <a:p>
              <a:pPr>
                <a:defRPr lang="es-CO" sz="1200" b="1" i="0" u="none" strike="noStrike" kern="1200" baseline="0">
                  <a:solidFill>
                    <a:sysClr val="windowText" lastClr="000000"/>
                  </a:solidFill>
                  <a:latin typeface="+mn-lt"/>
                  <a:ea typeface="+mn-ea"/>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s-CO" sz="1000" b="1" i="0" u="none" strike="noStrike" kern="1200" baseline="0">
                <a:solidFill>
                  <a:sysClr val="windowText" lastClr="000000"/>
                </a:solidFill>
                <a:latin typeface="+mn-lt"/>
                <a:ea typeface="+mn-ea"/>
                <a:cs typeface="Arial" panose="020B0604020202020204" pitchFamily="34" charset="0"/>
              </a:defRPr>
            </a:pPr>
            <a:endParaRPr lang="es-ES"/>
          </a:p>
        </c:txPr>
        <c:crossAx val="344422528"/>
        <c:crosses val="autoZero"/>
        <c:crossBetween val="between"/>
        <c:majorUnit val="250"/>
      </c:valAx>
      <c:spPr>
        <a:noFill/>
        <a:ln>
          <a:noFill/>
        </a:ln>
        <a:effectLst/>
      </c:spPr>
    </c:plotArea>
    <c:legend>
      <c:legendPos val="b"/>
      <c:layout>
        <c:manualLayout>
          <c:xMode val="edge"/>
          <c:yMode val="edge"/>
          <c:x val="0.18289235986190958"/>
          <c:y val="0.85172131964052578"/>
          <c:w val="0.80495583248493952"/>
          <c:h val="0.12960452548058229"/>
        </c:manualLayout>
      </c:layout>
      <c:overlay val="0"/>
      <c:spPr>
        <a:noFill/>
        <a:ln>
          <a:noFill/>
        </a:ln>
        <a:effectLst/>
      </c:spPr>
      <c:txPr>
        <a:bodyPr rot="0" spcFirstLastPara="1" vertOverflow="ellipsis" vert="horz" wrap="square" anchor="ctr" anchorCtr="1"/>
        <a:lstStyle/>
        <a:p>
          <a:pPr>
            <a:defRPr lang="es-CO" sz="900" b="0" i="0" u="none" strike="noStrike" kern="1200" baseline="0">
              <a:solidFill>
                <a:sysClr val="windowText" lastClr="000000"/>
              </a:solidFill>
              <a:latin typeface="+mn-lt"/>
              <a:ea typeface="+mn-ea"/>
              <a:cs typeface="Arial" panose="020B0604020202020204" pitchFamily="34" charset="0"/>
            </a:defRPr>
          </a:pPr>
          <a:endParaRPr lang="es-ES"/>
        </a:p>
      </c:txPr>
    </c:legend>
    <c:plotVisOnly val="1"/>
    <c:dispBlanksAs val="zero"/>
    <c:showDLblsOverMax val="0"/>
  </c:chart>
  <c:spPr>
    <a:solidFill>
      <a:schemeClr val="bg1"/>
    </a:solidFill>
    <a:ln w="9525" cap="flat" cmpd="sng" algn="ctr">
      <a:noFill/>
      <a:round/>
    </a:ln>
    <a:effectLst/>
  </c:spPr>
  <c:txPr>
    <a:bodyPr/>
    <a:lstStyle/>
    <a:p>
      <a:pPr algn="ctr">
        <a:defRPr lang="es-CO" sz="900" b="0" i="0" u="none" strike="noStrike" kern="1200" baseline="0">
          <a:solidFill>
            <a:sysClr val="windowText" lastClr="000000"/>
          </a:solidFill>
          <a:latin typeface="+mj-lt"/>
          <a:ea typeface="+mn-ea"/>
          <a:cs typeface="Arial" panose="020B0604020202020204"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21616171989327"/>
          <c:y val="2.2574024870981854E-2"/>
          <c:w val="0.78327477780827892"/>
          <c:h val="0.73116355076034356"/>
        </c:manualLayout>
      </c:layout>
      <c:barChart>
        <c:barDir val="col"/>
        <c:grouping val="stacked"/>
        <c:varyColors val="0"/>
        <c:ser>
          <c:idx val="0"/>
          <c:order val="0"/>
          <c:tx>
            <c:strRef>
              <c:f>'2-2'!$A$7</c:f>
              <c:strCache>
                <c:ptCount val="1"/>
                <c:pt idx="0">
                  <c:v>Norte América</c:v>
                </c:pt>
              </c:strCache>
            </c:strRef>
          </c:tx>
          <c:spPr>
            <a:solidFill>
              <a:srgbClr val="00530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'2-2'!$AL$6:$AM$6</c:f>
              <c:numCache>
                <c:formatCode>General</c:formatCode>
                <c:ptCount val="2"/>
                <c:pt idx="0">
                  <c:v>2016</c:v>
                </c:pt>
                <c:pt idx="1">
                  <c:v>2017</c:v>
                </c:pt>
              </c:numCache>
            </c:numRef>
          </c:cat>
          <c:val>
            <c:numRef>
              <c:f>'2-2'!$S$16:$T$16</c:f>
              <c:numCache>
                <c:formatCode>General</c:formatCode>
                <c:ptCount val="2"/>
                <c:pt idx="0">
                  <c:v>24.06</c:v>
                </c:pt>
                <c:pt idx="1">
                  <c:v>24.21</c:v>
                </c:pt>
              </c:numCache>
            </c:numRef>
          </c:val>
        </c:ser>
        <c:ser>
          <c:idx val="1"/>
          <c:order val="1"/>
          <c:tx>
            <c:strRef>
              <c:f>'2-2'!$A$8</c:f>
              <c:strCache>
                <c:ptCount val="1"/>
                <c:pt idx="0">
                  <c:v>Centro y Sudamérica</c:v>
                </c:pt>
              </c:strCache>
            </c:strRef>
          </c:tx>
          <c:spPr>
            <a:solidFill>
              <a:srgbClr val="C8B32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'2-2'!$AL$6:$AM$6</c:f>
              <c:numCache>
                <c:formatCode>General</c:formatCode>
                <c:ptCount val="2"/>
                <c:pt idx="0">
                  <c:v>2016</c:v>
                </c:pt>
                <c:pt idx="1">
                  <c:v>2017</c:v>
                </c:pt>
              </c:numCache>
            </c:numRef>
          </c:cat>
          <c:val>
            <c:numRef>
              <c:f>'2-2'!$S$17:$T$17</c:f>
              <c:numCache>
                <c:formatCode>General</c:formatCode>
                <c:ptCount val="2"/>
                <c:pt idx="0">
                  <c:v>6.81</c:v>
                </c:pt>
                <c:pt idx="1">
                  <c:v>6.79</c:v>
                </c:pt>
              </c:numCache>
            </c:numRef>
          </c:val>
        </c:ser>
        <c:ser>
          <c:idx val="2"/>
          <c:order val="2"/>
          <c:tx>
            <c:strRef>
              <c:f>'2-2'!$A$9</c:f>
              <c:strCache>
                <c:ptCount val="1"/>
                <c:pt idx="0">
                  <c:v>Europa &amp;Eurasia</c:v>
                </c:pt>
              </c:strCache>
            </c:strRef>
          </c:tx>
          <c:spPr>
            <a:solidFill>
              <a:srgbClr val="00A40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'2-2'!$AL$6:$AM$6</c:f>
              <c:numCache>
                <c:formatCode>General</c:formatCode>
                <c:ptCount val="2"/>
                <c:pt idx="0">
                  <c:v>2016</c:v>
                </c:pt>
                <c:pt idx="1">
                  <c:v>2017</c:v>
                </c:pt>
              </c:numCache>
            </c:numRef>
          </c:cat>
          <c:val>
            <c:numRef>
              <c:f>'2-2'!$S$18:$T$18</c:f>
              <c:numCache>
                <c:formatCode>General</c:formatCode>
                <c:ptCount val="2"/>
                <c:pt idx="0">
                  <c:v>18.93</c:v>
                </c:pt>
                <c:pt idx="1">
                  <c:v>19.260000000000002</c:v>
                </c:pt>
              </c:numCache>
            </c:numRef>
          </c:val>
        </c:ser>
        <c:ser>
          <c:idx val="3"/>
          <c:order val="3"/>
          <c:tx>
            <c:strRef>
              <c:f>'2-2'!$A$10</c:f>
              <c:strCache>
                <c:ptCount val="1"/>
                <c:pt idx="0">
                  <c:v>Medio Oriente</c:v>
                </c:pt>
              </c:strCache>
            </c:strRef>
          </c:tx>
          <c:spPr>
            <a:solidFill>
              <a:srgbClr val="00335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'2-2'!$AL$6:$AM$6</c:f>
              <c:numCache>
                <c:formatCode>General</c:formatCode>
                <c:ptCount val="2"/>
                <c:pt idx="0">
                  <c:v>2016</c:v>
                </c:pt>
                <c:pt idx="1">
                  <c:v>2017</c:v>
                </c:pt>
              </c:numCache>
            </c:numRef>
          </c:cat>
          <c:val>
            <c:numRef>
              <c:f>'2-2'!$S$19:$T$19</c:f>
              <c:numCache>
                <c:formatCode>General</c:formatCode>
                <c:ptCount val="2"/>
                <c:pt idx="0">
                  <c:v>9.16</c:v>
                </c:pt>
                <c:pt idx="1">
                  <c:v>9.2899999999999991</c:v>
                </c:pt>
              </c:numCache>
            </c:numRef>
          </c:val>
        </c:ser>
        <c:ser>
          <c:idx val="4"/>
          <c:order val="4"/>
          <c:tx>
            <c:strRef>
              <c:f>'2-2'!$A$11</c:f>
              <c:strCache>
                <c:ptCount val="1"/>
                <c:pt idx="0">
                  <c:v>África</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'2-2'!$AL$6:$AM$6</c:f>
              <c:numCache>
                <c:formatCode>General</c:formatCode>
                <c:ptCount val="2"/>
                <c:pt idx="0">
                  <c:v>2016</c:v>
                </c:pt>
                <c:pt idx="1">
                  <c:v>2017</c:v>
                </c:pt>
              </c:numCache>
            </c:numRef>
          </c:cat>
          <c:val>
            <c:numRef>
              <c:f>'2-2'!$S$20:$T$20</c:f>
              <c:numCache>
                <c:formatCode>General</c:formatCode>
                <c:ptCount val="2"/>
                <c:pt idx="0">
                  <c:v>3.95</c:v>
                </c:pt>
                <c:pt idx="1">
                  <c:v>4.04</c:v>
                </c:pt>
              </c:numCache>
            </c:numRef>
          </c:val>
        </c:ser>
        <c:ser>
          <c:idx val="5"/>
          <c:order val="5"/>
          <c:tx>
            <c:strRef>
              <c:f>'2-2'!$A$12</c:f>
              <c:strCache>
                <c:ptCount val="1"/>
                <c:pt idx="0">
                  <c:v>Asia Pacífico</c:v>
                </c:pt>
              </c:strCache>
            </c:strRef>
          </c:tx>
          <c:spPr>
            <a:solidFill>
              <a:srgbClr val="CC9900"/>
            </a:solidFill>
            <a:ln>
              <a:noFill/>
            </a:ln>
            <a:effectLst/>
          </c:spPr>
          <c:invertIfNegative val="0"/>
          <c:dPt>
            <c:idx val="0"/>
            <c:invertIfNegative val="0"/>
            <c:bubble3D val="0"/>
            <c:spPr>
              <a:solidFill>
                <a:srgbClr val="84DE00"/>
              </a:solidFill>
              <a:ln>
                <a:noFill/>
              </a:ln>
              <a:effectLst/>
            </c:spPr>
          </c:dPt>
          <c:dPt>
            <c:idx val="1"/>
            <c:invertIfNegative val="0"/>
            <c:bubble3D val="0"/>
            <c:spPr>
              <a:solidFill>
                <a:srgbClr val="84DE00"/>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s-CO" sz="1000" b="1" i="0" u="none" strike="noStrike" kern="1200" baseline="0">
                    <a:solidFill>
                      <a:schemeClr val="tx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'2-2'!$AL$6:$AM$6</c:f>
              <c:numCache>
                <c:formatCode>General</c:formatCode>
                <c:ptCount val="2"/>
                <c:pt idx="0">
                  <c:v>2016</c:v>
                </c:pt>
                <c:pt idx="1">
                  <c:v>2017</c:v>
                </c:pt>
              </c:numCache>
            </c:numRef>
          </c:cat>
          <c:val>
            <c:numRef>
              <c:f>'2-2'!$S$21:$T$21</c:f>
              <c:numCache>
                <c:formatCode>General</c:formatCode>
                <c:ptCount val="2"/>
                <c:pt idx="0">
                  <c:v>33.56</c:v>
                </c:pt>
                <c:pt idx="1">
                  <c:v>34.57</c:v>
                </c:pt>
              </c:numCache>
            </c:numRef>
          </c:val>
        </c:ser>
        <c:dLbls>
          <c:showLegendKey val="0"/>
          <c:showVal val="0"/>
          <c:showCatName val="0"/>
          <c:showSerName val="0"/>
          <c:showPercent val="0"/>
          <c:showBubbleSize val="0"/>
        </c:dLbls>
        <c:gapWidth val="150"/>
        <c:overlap val="100"/>
        <c:axId val="344416256"/>
        <c:axId val="344419392"/>
      </c:barChart>
      <c:catAx>
        <c:axId val="344416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s-CO" sz="1000" b="1" i="0" u="none" strike="noStrike" kern="1200" baseline="0">
                <a:solidFill>
                  <a:sysClr val="windowText" lastClr="000000"/>
                </a:solidFill>
                <a:latin typeface="+mn-lt"/>
                <a:ea typeface="+mn-ea"/>
                <a:cs typeface="Arial" panose="020B0604020202020204" pitchFamily="34" charset="0"/>
              </a:defRPr>
            </a:pPr>
            <a:endParaRPr lang="es-ES"/>
          </a:p>
        </c:txPr>
        <c:crossAx val="344419392"/>
        <c:crosses val="autoZero"/>
        <c:auto val="1"/>
        <c:lblAlgn val="ctr"/>
        <c:lblOffset val="100"/>
        <c:noMultiLvlLbl val="0"/>
      </c:catAx>
      <c:valAx>
        <c:axId val="344419392"/>
        <c:scaling>
          <c:orientation val="minMax"/>
          <c:max val="100"/>
          <c:min val="0"/>
        </c:scaling>
        <c:delete val="0"/>
        <c:axPos val="l"/>
        <c:majorGridlines>
          <c:spPr>
            <a:ln w="6350"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lang="es-CO" sz="1200" b="1" i="0" u="none" strike="noStrike" kern="1200" baseline="0">
                    <a:solidFill>
                      <a:sysClr val="windowText" lastClr="000000"/>
                    </a:solidFill>
                    <a:latin typeface="+mn-lt"/>
                    <a:ea typeface="+mn-ea"/>
                    <a:cs typeface="Arial" panose="020B0604020202020204" pitchFamily="34" charset="0"/>
                  </a:defRPr>
                </a:pPr>
                <a:r>
                  <a:rPr lang="es-CO" sz="1200" b="1" dirty="0" smtClean="0">
                    <a:latin typeface="+mn-lt"/>
                  </a:rPr>
                  <a:t>MBBL/día</a:t>
                </a:r>
                <a:endParaRPr lang="es-CO" sz="1200" b="1" dirty="0">
                  <a:latin typeface="+mn-lt"/>
                </a:endParaRPr>
              </a:p>
            </c:rich>
          </c:tx>
          <c:layout>
            <c:manualLayout>
              <c:xMode val="edge"/>
              <c:yMode val="edge"/>
              <c:x val="2.0823911456409865E-2"/>
              <c:y val="0.34240737169983554"/>
            </c:manualLayout>
          </c:layout>
          <c:overlay val="0"/>
          <c:spPr>
            <a:noFill/>
            <a:ln>
              <a:noFill/>
            </a:ln>
            <a:effectLst/>
          </c:spPr>
          <c:txPr>
            <a:bodyPr rot="-5400000" spcFirstLastPara="1" vertOverflow="ellipsis" vert="horz" wrap="square" anchor="ctr" anchorCtr="1"/>
            <a:lstStyle/>
            <a:p>
              <a:pPr>
                <a:defRPr lang="es-CO" sz="1200" b="1" i="0" u="none" strike="noStrike" kern="1200" baseline="0">
                  <a:solidFill>
                    <a:sysClr val="windowText" lastClr="000000"/>
                  </a:solidFill>
                  <a:latin typeface="+mn-lt"/>
                  <a:ea typeface="+mn-ea"/>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s-CO" sz="1000" b="1" i="0" u="none" strike="noStrike" kern="1200" baseline="0">
                <a:solidFill>
                  <a:sysClr val="windowText" lastClr="000000"/>
                </a:solidFill>
                <a:latin typeface="+mn-lt"/>
                <a:ea typeface="+mn-ea"/>
                <a:cs typeface="Arial" panose="020B0604020202020204" pitchFamily="34" charset="0"/>
              </a:defRPr>
            </a:pPr>
            <a:endParaRPr lang="es-ES"/>
          </a:p>
        </c:txPr>
        <c:crossAx val="344416256"/>
        <c:crosses val="autoZero"/>
        <c:crossBetween val="between"/>
        <c:minorUnit val="20"/>
      </c:valAx>
      <c:spPr>
        <a:noFill/>
        <a:ln>
          <a:noFill/>
        </a:ln>
        <a:effectLst/>
      </c:spPr>
    </c:plotArea>
    <c:legend>
      <c:legendPos val="b"/>
      <c:layout>
        <c:manualLayout>
          <c:xMode val="edge"/>
          <c:yMode val="edge"/>
          <c:x val="0.11057119779128162"/>
          <c:y val="0.85911958332046878"/>
          <c:w val="0.8670282692514043"/>
          <c:h val="0.12960452548058229"/>
        </c:manualLayout>
      </c:layout>
      <c:overlay val="0"/>
      <c:spPr>
        <a:noFill/>
        <a:ln>
          <a:noFill/>
        </a:ln>
        <a:effectLst/>
      </c:spPr>
      <c:txPr>
        <a:bodyPr rot="0" spcFirstLastPara="1" vertOverflow="ellipsis" vert="horz" wrap="square" anchor="ctr" anchorCtr="1"/>
        <a:lstStyle/>
        <a:p>
          <a:pPr>
            <a:defRPr lang="es-CO" sz="900" b="0" i="0" u="none" strike="noStrike" kern="1200" baseline="0">
              <a:solidFill>
                <a:sysClr val="windowText" lastClr="000000"/>
              </a:solidFill>
              <a:latin typeface="+mn-lt"/>
              <a:ea typeface="+mn-ea"/>
              <a:cs typeface="Arial" panose="020B0604020202020204" pitchFamily="34" charset="0"/>
            </a:defRPr>
          </a:pPr>
          <a:endParaRPr lang="es-ES"/>
        </a:p>
      </c:txPr>
    </c:legend>
    <c:plotVisOnly val="1"/>
    <c:dispBlanksAs val="zero"/>
    <c:showDLblsOverMax val="0"/>
  </c:chart>
  <c:spPr>
    <a:solidFill>
      <a:schemeClr val="bg1"/>
    </a:solidFill>
    <a:ln w="9525" cap="flat" cmpd="sng" algn="ctr">
      <a:noFill/>
      <a:round/>
    </a:ln>
    <a:effectLst/>
  </c:spPr>
  <c:txPr>
    <a:bodyPr/>
    <a:lstStyle/>
    <a:p>
      <a:pPr algn="ctr">
        <a:defRPr lang="es-CO" sz="900" b="0" i="0" u="none" strike="noStrike" kern="1200" baseline="0">
          <a:solidFill>
            <a:sysClr val="windowText" lastClr="000000"/>
          </a:solidFill>
          <a:latin typeface="+mj-lt"/>
          <a:ea typeface="+mn-ea"/>
          <a:cs typeface="Arial" panose="020B0604020202020204"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5076901177646"/>
          <c:y val="2.0488077674647977E-2"/>
          <c:w val="0.85329516338462397"/>
          <c:h val="0.71629822404764742"/>
        </c:manualLayout>
      </c:layout>
      <c:barChart>
        <c:barDir val="col"/>
        <c:grouping val="stacked"/>
        <c:varyColors val="0"/>
        <c:ser>
          <c:idx val="0"/>
          <c:order val="0"/>
          <c:tx>
            <c:strRef>
              <c:f>'2-2'!$B$91</c:f>
              <c:strCache>
                <c:ptCount val="1"/>
                <c:pt idx="0">
                  <c:v>Oil</c:v>
                </c:pt>
              </c:strCache>
            </c:strRef>
          </c:tx>
          <c:spPr>
            <a:solidFill>
              <a:srgbClr val="265A9A"/>
            </a:solidFill>
            <a:ln>
              <a:noFill/>
            </a:ln>
            <a:effectLst/>
          </c:spPr>
          <c:invertIfNegative val="0"/>
          <c:cat>
            <c:strRef>
              <c:f>'2-2'!$A$92:$A$97</c:f>
              <c:strCache>
                <c:ptCount val="6"/>
                <c:pt idx="0">
                  <c:v>Norte América</c:v>
                </c:pt>
                <c:pt idx="1">
                  <c:v>Centro y Sudamérica</c:v>
                </c:pt>
                <c:pt idx="2">
                  <c:v>Europa &amp; Eurasia</c:v>
                </c:pt>
                <c:pt idx="3">
                  <c:v>Medio Oriente</c:v>
                </c:pt>
                <c:pt idx="4">
                  <c:v>África</c:v>
                </c:pt>
                <c:pt idx="5">
                  <c:v>Asia Pacífico</c:v>
                </c:pt>
              </c:strCache>
            </c:strRef>
          </c:cat>
          <c:val>
            <c:numRef>
              <c:f>'2-2'!$B$92:$B$97</c:f>
              <c:numCache>
                <c:formatCode>#,##0.0</c:formatCode>
                <c:ptCount val="6"/>
                <c:pt idx="0">
                  <c:v>1108.6446864836082</c:v>
                </c:pt>
                <c:pt idx="1">
                  <c:v>318.81601362273904</c:v>
                </c:pt>
                <c:pt idx="2">
                  <c:v>934.7</c:v>
                </c:pt>
                <c:pt idx="3">
                  <c:v>419.98384098628452</c:v>
                </c:pt>
                <c:pt idx="4">
                  <c:v>196.34977755832236</c:v>
                </c:pt>
                <c:pt idx="5">
                  <c:v>1643.4141452391152</c:v>
                </c:pt>
              </c:numCache>
            </c:numRef>
          </c:val>
        </c:ser>
        <c:ser>
          <c:idx val="1"/>
          <c:order val="1"/>
          <c:tx>
            <c:strRef>
              <c:f>'2-2'!$C$91</c:f>
              <c:strCache>
                <c:ptCount val="1"/>
                <c:pt idx="0">
                  <c:v>Gas Natural</c:v>
                </c:pt>
              </c:strCache>
            </c:strRef>
          </c:tx>
          <c:spPr>
            <a:solidFill>
              <a:srgbClr val="00CC99"/>
            </a:solidFill>
            <a:ln>
              <a:noFill/>
            </a:ln>
            <a:effectLst/>
          </c:spPr>
          <c:invertIfNegative val="0"/>
          <c:cat>
            <c:strRef>
              <c:f>'2-2'!$A$92:$A$97</c:f>
              <c:strCache>
                <c:ptCount val="6"/>
                <c:pt idx="0">
                  <c:v>Norte América</c:v>
                </c:pt>
                <c:pt idx="1">
                  <c:v>Centro y Sudamérica</c:v>
                </c:pt>
                <c:pt idx="2">
                  <c:v>Europa &amp; Eurasia</c:v>
                </c:pt>
                <c:pt idx="3">
                  <c:v>Medio Oriente</c:v>
                </c:pt>
                <c:pt idx="4">
                  <c:v>África</c:v>
                </c:pt>
                <c:pt idx="5">
                  <c:v>Asia Pacífico</c:v>
                </c:pt>
              </c:strCache>
            </c:strRef>
          </c:cat>
          <c:val>
            <c:numRef>
              <c:f>'2-2'!$C$92:$C$97</c:f>
              <c:numCache>
                <c:formatCode>#,##0.0</c:formatCode>
                <c:ptCount val="6"/>
                <c:pt idx="0">
                  <c:v>810.6600740820088</c:v>
                </c:pt>
                <c:pt idx="1">
                  <c:v>149.12570203083703</c:v>
                </c:pt>
                <c:pt idx="2">
                  <c:v>951.2</c:v>
                </c:pt>
                <c:pt idx="3">
                  <c:v>461.28857977804813</c:v>
                </c:pt>
                <c:pt idx="4">
                  <c:v>121.90376282505893</c:v>
                </c:pt>
                <c:pt idx="5">
                  <c:v>661.76884262406907</c:v>
                </c:pt>
              </c:numCache>
            </c:numRef>
          </c:val>
        </c:ser>
        <c:ser>
          <c:idx val="2"/>
          <c:order val="2"/>
          <c:tx>
            <c:strRef>
              <c:f>'2-2'!$D$91</c:f>
              <c:strCache>
                <c:ptCount val="1"/>
                <c:pt idx="0">
                  <c:v>Carbón</c:v>
                </c:pt>
              </c:strCache>
            </c:strRef>
          </c:tx>
          <c:spPr>
            <a:solidFill>
              <a:srgbClr val="FFC000"/>
            </a:solidFill>
            <a:ln>
              <a:noFill/>
            </a:ln>
            <a:effectLst/>
          </c:spPr>
          <c:invertIfNegative val="0"/>
          <c:cat>
            <c:strRef>
              <c:f>'2-2'!$A$92:$A$97</c:f>
              <c:strCache>
                <c:ptCount val="6"/>
                <c:pt idx="0">
                  <c:v>Norte América</c:v>
                </c:pt>
                <c:pt idx="1">
                  <c:v>Centro y Sudamérica</c:v>
                </c:pt>
                <c:pt idx="2">
                  <c:v>Europa &amp; Eurasia</c:v>
                </c:pt>
                <c:pt idx="3">
                  <c:v>Medio Oriente</c:v>
                </c:pt>
                <c:pt idx="4">
                  <c:v>África</c:v>
                </c:pt>
                <c:pt idx="5">
                  <c:v>Asia Pacífico</c:v>
                </c:pt>
              </c:strCache>
            </c:strRef>
          </c:cat>
          <c:val>
            <c:numRef>
              <c:f>'2-2'!$D$92:$D$97</c:f>
              <c:numCache>
                <c:formatCode>#,##0.0</c:formatCode>
                <c:ptCount val="6"/>
                <c:pt idx="0">
                  <c:v>363.80307393488073</c:v>
                </c:pt>
                <c:pt idx="1">
                  <c:v>32.721313291230231</c:v>
                </c:pt>
                <c:pt idx="2">
                  <c:v>453.4</c:v>
                </c:pt>
                <c:pt idx="3">
                  <c:v>8.4946043613337157</c:v>
                </c:pt>
                <c:pt idx="4">
                  <c:v>93.050837341015225</c:v>
                </c:pt>
                <c:pt idx="5">
                  <c:v>2779.9800684862412</c:v>
                </c:pt>
              </c:numCache>
            </c:numRef>
          </c:val>
        </c:ser>
        <c:ser>
          <c:idx val="3"/>
          <c:order val="3"/>
          <c:tx>
            <c:strRef>
              <c:f>'2-2'!$E$91</c:f>
              <c:strCache>
                <c:ptCount val="1"/>
                <c:pt idx="0">
                  <c:v>Nuclear</c:v>
                </c:pt>
              </c:strCache>
            </c:strRef>
          </c:tx>
          <c:spPr>
            <a:solidFill>
              <a:schemeClr val="accent1">
                <a:lumMod val="60000"/>
              </a:schemeClr>
            </a:solidFill>
            <a:ln>
              <a:noFill/>
            </a:ln>
            <a:effectLst/>
          </c:spPr>
          <c:invertIfNegative val="0"/>
          <c:cat>
            <c:strRef>
              <c:f>'2-2'!$A$92:$A$97</c:f>
              <c:strCache>
                <c:ptCount val="6"/>
                <c:pt idx="0">
                  <c:v>Norte América</c:v>
                </c:pt>
                <c:pt idx="1">
                  <c:v>Centro y Sudamérica</c:v>
                </c:pt>
                <c:pt idx="2">
                  <c:v>Europa &amp; Eurasia</c:v>
                </c:pt>
                <c:pt idx="3">
                  <c:v>Medio Oriente</c:v>
                </c:pt>
                <c:pt idx="4">
                  <c:v>África</c:v>
                </c:pt>
                <c:pt idx="5">
                  <c:v>Asia Pacífico</c:v>
                </c:pt>
              </c:strCache>
            </c:strRef>
          </c:cat>
          <c:val>
            <c:numRef>
              <c:f>'2-2'!$E$92:$E$97</c:f>
              <c:numCache>
                <c:formatCode>#,##0.0</c:formatCode>
                <c:ptCount val="6"/>
                <c:pt idx="0">
                  <c:v>216.07186686692876</c:v>
                </c:pt>
                <c:pt idx="1">
                  <c:v>4.9869193666566041</c:v>
                </c:pt>
                <c:pt idx="2">
                  <c:v>258.39999999999998</c:v>
                </c:pt>
                <c:pt idx="3">
                  <c:v>1.6005717216514999</c:v>
                </c:pt>
                <c:pt idx="4">
                  <c:v>3.5652660994705023</c:v>
                </c:pt>
                <c:pt idx="5">
                  <c:v>111.7219133592791</c:v>
                </c:pt>
              </c:numCache>
            </c:numRef>
          </c:val>
        </c:ser>
        <c:ser>
          <c:idx val="4"/>
          <c:order val="4"/>
          <c:tx>
            <c:strRef>
              <c:f>'2-2'!$F$91</c:f>
              <c:strCache>
                <c:ptCount val="1"/>
                <c:pt idx="0">
                  <c:v>Hidroenergía</c:v>
                </c:pt>
              </c:strCache>
            </c:strRef>
          </c:tx>
          <c:spPr>
            <a:solidFill>
              <a:srgbClr val="00FFFF"/>
            </a:solidFill>
            <a:ln>
              <a:noFill/>
            </a:ln>
            <a:effectLst/>
          </c:spPr>
          <c:invertIfNegative val="0"/>
          <c:cat>
            <c:strRef>
              <c:f>'2-2'!$A$92:$A$97</c:f>
              <c:strCache>
                <c:ptCount val="6"/>
                <c:pt idx="0">
                  <c:v>Norte América</c:v>
                </c:pt>
                <c:pt idx="1">
                  <c:v>Centro y Sudamérica</c:v>
                </c:pt>
                <c:pt idx="2">
                  <c:v>Europa &amp; Eurasia</c:v>
                </c:pt>
                <c:pt idx="3">
                  <c:v>Medio Oriente</c:v>
                </c:pt>
                <c:pt idx="4">
                  <c:v>África</c:v>
                </c:pt>
                <c:pt idx="5">
                  <c:v>Asia Pacífico</c:v>
                </c:pt>
              </c:strCache>
            </c:strRef>
          </c:cat>
          <c:val>
            <c:numRef>
              <c:f>'2-2'!$F$92:$F$97</c:f>
              <c:numCache>
                <c:formatCode>#,##0.0</c:formatCode>
                <c:ptCount val="6"/>
                <c:pt idx="0">
                  <c:v>164.06996952933676</c:v>
                </c:pt>
                <c:pt idx="1">
                  <c:v>162.33183232380642</c:v>
                </c:pt>
                <c:pt idx="2">
                  <c:v>187.1</c:v>
                </c:pt>
                <c:pt idx="3">
                  <c:v>4.5259761700075689</c:v>
                </c:pt>
                <c:pt idx="4">
                  <c:v>29.066018042166391</c:v>
                </c:pt>
                <c:pt idx="5">
                  <c:v>371.58767301126022</c:v>
                </c:pt>
              </c:numCache>
            </c:numRef>
          </c:val>
        </c:ser>
        <c:ser>
          <c:idx val="5"/>
          <c:order val="5"/>
          <c:tx>
            <c:strRef>
              <c:f>'2-2'!$G$91</c:f>
              <c:strCache>
                <c:ptCount val="1"/>
                <c:pt idx="0">
                  <c:v>Renovables</c:v>
                </c:pt>
              </c:strCache>
            </c:strRef>
          </c:tx>
          <c:spPr>
            <a:solidFill>
              <a:schemeClr val="accent6">
                <a:lumMod val="75000"/>
              </a:schemeClr>
            </a:solidFill>
            <a:ln>
              <a:noFill/>
            </a:ln>
            <a:effectLst/>
          </c:spPr>
          <c:invertIfNegative val="0"/>
          <c:dLbls>
            <c:dLbl>
              <c:idx val="0"/>
              <c:layout>
                <c:manualLayout>
                  <c:x val="0"/>
                  <c:y val="-3.3571604590527757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r>
                      <a:rPr lang="en-US" sz="1000" b="1" dirty="0" smtClean="0"/>
                      <a:t>2.773</a:t>
                    </a:r>
                    <a:endParaRPr lang="en-US" sz="1000" b="1"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2.7557701922008666E-3"/>
                  <c:y val="-2.6111248014854919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r>
                      <a:rPr lang="en-US" sz="1000" b="1" dirty="0" smtClean="0">
                        <a:solidFill>
                          <a:schemeClr val="tx1"/>
                        </a:solidFill>
                      </a:rPr>
                      <a:t>700</a:t>
                    </a:r>
                    <a:endParaRPr lang="en-US" sz="10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7301782878364172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r>
                      <a:rPr lang="en-US" sz="1000" b="1" dirty="0" smtClean="0">
                        <a:solidFill>
                          <a:schemeClr val="tx1"/>
                        </a:solidFill>
                      </a:rPr>
                      <a:t>2.947</a:t>
                    </a:r>
                    <a:endParaRPr lang="en-US" sz="10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2.7557701922008666E-3"/>
                  <c:y val="-1.8650891439182016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r>
                      <a:rPr lang="en-US" sz="1000" b="1" dirty="0" smtClean="0">
                        <a:solidFill>
                          <a:schemeClr val="tx1"/>
                        </a:solidFill>
                      </a:rPr>
                      <a:t>897</a:t>
                    </a:r>
                    <a:endParaRPr lang="en-US" sz="10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5.5115403844017332E-3"/>
                  <c:y val="-2.9841426302691338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r>
                      <a:rPr lang="en-US" sz="1000" b="1" dirty="0" smtClean="0">
                        <a:solidFill>
                          <a:schemeClr val="tx1"/>
                        </a:solidFill>
                      </a:rPr>
                      <a:t>450</a:t>
                    </a:r>
                    <a:endParaRPr lang="en-US" sz="10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3571604590527757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r>
                      <a:rPr lang="en-US" sz="1000" b="1" dirty="0" smtClean="0">
                        <a:solidFill>
                          <a:schemeClr val="tx1"/>
                        </a:solidFill>
                      </a:rPr>
                      <a:t>5.743</a:t>
                    </a:r>
                    <a:endParaRPr lang="en-US" sz="1000" b="1"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'2-2'!$A$92:$A$97</c:f>
              <c:strCache>
                <c:ptCount val="6"/>
                <c:pt idx="0">
                  <c:v>Norte América</c:v>
                </c:pt>
                <c:pt idx="1">
                  <c:v>Centro y Sudamérica</c:v>
                </c:pt>
                <c:pt idx="2">
                  <c:v>Europa &amp; Eurasia</c:v>
                </c:pt>
                <c:pt idx="3">
                  <c:v>Medio Oriente</c:v>
                </c:pt>
                <c:pt idx="4">
                  <c:v>África</c:v>
                </c:pt>
                <c:pt idx="5">
                  <c:v>Asia Pacífico</c:v>
                </c:pt>
              </c:strCache>
            </c:strRef>
          </c:cat>
          <c:val>
            <c:numRef>
              <c:f>'2-2'!$G$92:$G$97</c:f>
              <c:numCache>
                <c:formatCode>#,##0.0</c:formatCode>
                <c:ptCount val="6"/>
                <c:pt idx="0">
                  <c:v>109.54518856286029</c:v>
                </c:pt>
                <c:pt idx="1">
                  <c:v>32.61544639020876</c:v>
                </c:pt>
                <c:pt idx="2">
                  <c:v>162.69999999999999</c:v>
                </c:pt>
                <c:pt idx="3">
                  <c:v>1.3506119590782435</c:v>
                </c:pt>
                <c:pt idx="4">
                  <c:v>5.5449546070830396</c:v>
                </c:pt>
                <c:pt idx="5">
                  <c:v>175.12242284420378</c:v>
                </c:pt>
              </c:numCache>
            </c:numRef>
          </c:val>
        </c:ser>
        <c:dLbls>
          <c:showLegendKey val="0"/>
          <c:showVal val="0"/>
          <c:showCatName val="0"/>
          <c:showSerName val="0"/>
          <c:showPercent val="0"/>
          <c:showBubbleSize val="0"/>
        </c:dLbls>
        <c:gapWidth val="50"/>
        <c:overlap val="100"/>
        <c:axId val="333399840"/>
        <c:axId val="333402584"/>
      </c:barChart>
      <c:catAx>
        <c:axId val="33339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s-ES"/>
          </a:p>
        </c:txPr>
        <c:crossAx val="333402584"/>
        <c:crosses val="autoZero"/>
        <c:auto val="1"/>
        <c:lblAlgn val="ctr"/>
        <c:lblOffset val="100"/>
        <c:noMultiLvlLbl val="0"/>
      </c:catAx>
      <c:valAx>
        <c:axId val="333402584"/>
        <c:scaling>
          <c:orientation val="minMax"/>
          <c:max val="6000"/>
        </c:scaling>
        <c:delete val="0"/>
        <c:axPos val="l"/>
        <c:majorGridlines>
          <c:spPr>
            <a:ln w="952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s-CO" sz="1200" b="1">
                    <a:solidFill>
                      <a:schemeClr val="tx1"/>
                    </a:solidFill>
                  </a:rPr>
                  <a:t>MTEP</a:t>
                </a:r>
              </a:p>
            </c:rich>
          </c:tx>
          <c:layout>
            <c:manualLayout>
              <c:xMode val="edge"/>
              <c:yMode val="edge"/>
              <c:x val="2.5671049001547226E-3"/>
              <c:y val="0.3124755186735707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3333998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legendEntry>
      <c:layout>
        <c:manualLayout>
          <c:xMode val="edge"/>
          <c:yMode val="edge"/>
          <c:x val="9.8663950533274078E-2"/>
          <c:y val="0.8825728126396063"/>
          <c:w val="0.86379977802272412"/>
          <c:h val="9.29042761819011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00750319284802"/>
          <c:y val="1.7760213062059001E-2"/>
          <c:w val="0.85824185823754784"/>
          <c:h val="0.792589667855921"/>
        </c:manualLayout>
      </c:layout>
      <c:barChart>
        <c:barDir val="col"/>
        <c:grouping val="stacked"/>
        <c:varyColors val="0"/>
        <c:ser>
          <c:idx val="0"/>
          <c:order val="0"/>
          <c:tx>
            <c:strRef>
              <c:f>'Primary Energy Consumption'!$A$136</c:f>
              <c:strCache>
                <c:ptCount val="1"/>
                <c:pt idx="0">
                  <c:v>Petróleo</c:v>
                </c:pt>
              </c:strCache>
            </c:strRef>
          </c:tx>
          <c:spPr>
            <a:solidFill>
              <a:srgbClr val="305480"/>
            </a:solidFill>
            <a:ln>
              <a:solidFill>
                <a:srgbClr val="265A9A"/>
              </a:solidFill>
            </a:ln>
            <a:effectLst/>
          </c:spPr>
          <c:invertIfNegative val="0"/>
          <c:cat>
            <c:numRef>
              <c:f>'Primary Energy Consumption'!$B$135:$AZ$135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'Primary Energy Consumption'!$B$136:$AZ$136</c:f>
              <c:numCache>
                <c:formatCode>General</c:formatCode>
                <c:ptCount val="51"/>
                <c:pt idx="0">
                  <c:v>3153</c:v>
                </c:pt>
                <c:pt idx="1">
                  <c:v>3179.5254041274502</c:v>
                </c:pt>
                <c:pt idx="2">
                  <c:v>3206.2739598768871</c:v>
                </c:pt>
                <c:pt idx="3">
                  <c:v>3233.2475445673581</c:v>
                </c:pt>
                <c:pt idx="4">
                  <c:v>3260.4480513113272</c:v>
                </c:pt>
                <c:pt idx="5">
                  <c:v>3287.8773891475425</c:v>
                </c:pt>
                <c:pt idx="6">
                  <c:v>3344.2505371405409</c:v>
                </c:pt>
                <c:pt idx="7">
                  <c:v>3401.5902454514912</c:v>
                </c:pt>
                <c:pt idx="8">
                  <c:v>3459.9130864890931</c:v>
                </c:pt>
                <c:pt idx="9">
                  <c:v>3519.235916808545</c:v>
                </c:pt>
                <c:pt idx="10">
                  <c:v>3579.57588198345</c:v>
                </c:pt>
                <c:pt idx="11">
                  <c:v>3644.2619076726392</c:v>
                </c:pt>
                <c:pt idx="12">
                  <c:v>3710.1168656759951</c:v>
                </c:pt>
                <c:pt idx="13">
                  <c:v>3777.1618796093303</c:v>
                </c:pt>
                <c:pt idx="14">
                  <c:v>3845.4184548104267</c:v>
                </c:pt>
                <c:pt idx="15" formatCode="0">
                  <c:v>3914.9084852370829</c:v>
                </c:pt>
                <c:pt idx="16">
                  <c:v>3935.9814751560903</c:v>
                </c:pt>
                <c:pt idx="17">
                  <c:v>3957.1678957991621</c:v>
                </c:pt>
                <c:pt idx="18">
                  <c:v>3978.4683577359997</c:v>
                </c:pt>
                <c:pt idx="19">
                  <c:v>3999.8834748228514</c:v>
                </c:pt>
                <c:pt idx="20" formatCode="0">
                  <c:v>4021.4138642202006</c:v>
                </c:pt>
                <c:pt idx="21">
                  <c:v>4072.2041218785344</c:v>
                </c:pt>
                <c:pt idx="22">
                  <c:v>4123.63585797209</c:v>
                </c:pt>
                <c:pt idx="23">
                  <c:v>4175.7171743416893</c:v>
                </c:pt>
                <c:pt idx="24">
                  <c:v>4228.4562751540025</c:v>
                </c:pt>
                <c:pt idx="25">
                  <c:v>4281.8614681939171</c:v>
                </c:pt>
                <c:pt idx="26" formatCode="0">
                  <c:v>4335.9411661732365</c:v>
                </c:pt>
                <c:pt idx="27">
                  <c:v>4391.8501481436033</c:v>
                </c:pt>
                <c:pt idx="28">
                  <c:v>4448.480038019582</c:v>
                </c:pt>
                <c:pt idx="29">
                  <c:v>4505.8401314132561</c:v>
                </c:pt>
                <c:pt idx="30" formatCode="0">
                  <c:v>4563.9398437972395</c:v>
                </c:pt>
                <c:pt idx="31">
                  <c:v>4600.7453287224553</c:v>
                </c:pt>
                <c:pt idx="32">
                  <c:v>4637.8476281910134</c:v>
                </c:pt>
                <c:pt idx="33">
                  <c:v>4675.249135837269</c:v>
                </c:pt>
                <c:pt idx="34">
                  <c:v>4712.9522645988254</c:v>
                </c:pt>
                <c:pt idx="35" formatCode="0">
                  <c:v>4750.9594468722071</c:v>
                </c:pt>
                <c:pt idx="36">
                  <c:v>4773.3341245393894</c:v>
                </c:pt>
                <c:pt idx="37">
                  <c:v>4795.8141759118853</c:v>
                </c:pt>
                <c:pt idx="38">
                  <c:v>4818.4000972479171</c:v>
                </c:pt>
                <c:pt idx="39">
                  <c:v>4841.0923871428395</c:v>
                </c:pt>
                <c:pt idx="40" formatCode="0">
                  <c:v>4863.8915465401424</c:v>
                </c:pt>
                <c:pt idx="41">
                  <c:v>4870.5762193278351</c:v>
                </c:pt>
                <c:pt idx="42">
                  <c:v>4877.2700791728157</c:v>
                </c:pt>
                <c:pt idx="43">
                  <c:v>4883.9731387012844</c:v>
                </c:pt>
                <c:pt idx="44">
                  <c:v>4890.6854105567954</c:v>
                </c:pt>
                <c:pt idx="45" formatCode="0">
                  <c:v>4897.4069074002764</c:v>
                </c:pt>
                <c:pt idx="46">
                  <c:v>4884.9794804390485</c:v>
                </c:pt>
                <c:pt idx="47">
                  <c:v>4872.5835887257181</c:v>
                </c:pt>
                <c:pt idx="48">
                  <c:v>4860.219152237938</c:v>
                </c:pt>
                <c:pt idx="49">
                  <c:v>4847.8860911564243</c:v>
                </c:pt>
                <c:pt idx="50" formatCode="0">
                  <c:v>4835.5843258644363</c:v>
                </c:pt>
              </c:numCache>
            </c:numRef>
          </c:val>
        </c:ser>
        <c:ser>
          <c:idx val="1"/>
          <c:order val="1"/>
          <c:tx>
            <c:strRef>
              <c:f>'Primary Energy Consumption'!$A$137</c:f>
              <c:strCache>
                <c:ptCount val="1"/>
                <c:pt idx="0">
                  <c:v>Gas</c:v>
                </c:pt>
              </c:strCache>
            </c:strRef>
          </c:tx>
          <c:spPr>
            <a:solidFill>
              <a:srgbClr val="00CC99"/>
            </a:solidFill>
            <a:ln>
              <a:solidFill>
                <a:srgbClr val="00CC99"/>
              </a:solidFill>
            </a:ln>
            <a:effectLst/>
          </c:spPr>
          <c:invertIfNegative val="0"/>
          <c:cat>
            <c:numRef>
              <c:f>'Primary Energy Consumption'!$B$135:$AZ$135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'Primary Energy Consumption'!$B$137:$AZ$137</c:f>
              <c:numCache>
                <c:formatCode>General</c:formatCode>
                <c:ptCount val="51"/>
                <c:pt idx="0">
                  <c:v>1767</c:v>
                </c:pt>
                <c:pt idx="1">
                  <c:v>1796.5243532374022</c:v>
                </c:pt>
                <c:pt idx="2">
                  <c:v>1826.5420213780794</c:v>
                </c:pt>
                <c:pt idx="3">
                  <c:v>1857.0612470951849</c:v>
                </c:pt>
                <c:pt idx="4">
                  <c:v>1888.090410786599</c:v>
                </c:pt>
                <c:pt idx="5">
                  <c:v>1919.6380328761388</c:v>
                </c:pt>
                <c:pt idx="6">
                  <c:v>1969.4066383674317</c:v>
                </c:pt>
                <c:pt idx="7">
                  <c:v>2020.46554653565</c:v>
                </c:pt>
                <c:pt idx="8">
                  <c:v>2072.8482098149466</c:v>
                </c:pt>
                <c:pt idx="9">
                  <c:v>2126.5889479284997</c:v>
                </c:pt>
                <c:pt idx="10">
                  <c:v>2181.7229703738803</c:v>
                </c:pt>
                <c:pt idx="11">
                  <c:v>2241.8144647063273</c:v>
                </c:pt>
                <c:pt idx="12">
                  <c:v>2303.5610672904363</c:v>
                </c:pt>
                <c:pt idx="13">
                  <c:v>2367.0083649992771</c:v>
                </c:pt>
                <c:pt idx="14">
                  <c:v>2432.2032003114036</c:v>
                </c:pt>
                <c:pt idx="15" formatCode="0">
                  <c:v>2499.1937058941658</c:v>
                </c:pt>
                <c:pt idx="16">
                  <c:v>2570.0688800077301</c:v>
                </c:pt>
                <c:pt idx="17">
                  <c:v>2642.9540184925158</c:v>
                </c:pt>
                <c:pt idx="18">
                  <c:v>2717.9061223622648</c:v>
                </c:pt>
                <c:pt idx="19">
                  <c:v>2794.9838091347788</c:v>
                </c:pt>
                <c:pt idx="20" formatCode="0">
                  <c:v>2874.2473586747074</c:v>
                </c:pt>
                <c:pt idx="21">
                  <c:v>2926.7709970162214</c:v>
                </c:pt>
                <c:pt idx="22">
                  <c:v>2980.2544457847343</c:v>
                </c:pt>
                <c:pt idx="23">
                  <c:v>3034.715244436477</c:v>
                </c:pt>
                <c:pt idx="24">
                  <c:v>3090.1712529415195</c:v>
                </c:pt>
                <c:pt idx="25">
                  <c:v>3146.6406576408012</c:v>
                </c:pt>
                <c:pt idx="26" formatCode="0">
                  <c:v>3204.1419772101917</c:v>
                </c:pt>
                <c:pt idx="27">
                  <c:v>3283.6587265568955</c:v>
                </c:pt>
                <c:pt idx="28">
                  <c:v>3365.148832100559</c:v>
                </c:pt>
                <c:pt idx="29">
                  <c:v>3448.6612663496421</c:v>
                </c:pt>
                <c:pt idx="30" formatCode="0">
                  <c:v>3534.246217156589</c:v>
                </c:pt>
                <c:pt idx="31">
                  <c:v>3597.2144475398709</c:v>
                </c:pt>
                <c:pt idx="32">
                  <c:v>3661.3045573265613</c:v>
                </c:pt>
                <c:pt idx="33">
                  <c:v>3726.5365345866458</c:v>
                </c:pt>
                <c:pt idx="34">
                  <c:v>3792.9307235094411</c:v>
                </c:pt>
                <c:pt idx="35" formatCode="0">
                  <c:v>3860.5078307484268</c:v>
                </c:pt>
                <c:pt idx="36">
                  <c:v>3916.4221172325142</c:v>
                </c:pt>
                <c:pt idx="37">
                  <c:v>3973.1462472838452</c:v>
                </c:pt>
                <c:pt idx="38">
                  <c:v>4030.6919504020634</c:v>
                </c:pt>
                <c:pt idx="39">
                  <c:v>4089.0711259729087</c:v>
                </c:pt>
                <c:pt idx="40" formatCode="0">
                  <c:v>4148.2958457287887</c:v>
                </c:pt>
                <c:pt idx="41">
                  <c:v>4202.4337522572614</c:v>
                </c:pt>
                <c:pt idx="42">
                  <c:v>4257.2781929945477</c:v>
                </c:pt>
                <c:pt idx="43">
                  <c:v>4312.8383886626925</c:v>
                </c:pt>
                <c:pt idx="44">
                  <c:v>4369.1236803200454</c:v>
                </c:pt>
                <c:pt idx="45" formatCode="0">
                  <c:v>4426.1435309317239</c:v>
                </c:pt>
                <c:pt idx="46">
                  <c:v>4480.8484181972235</c:v>
                </c:pt>
                <c:pt idx="47">
                  <c:v>4536.2294301003039</c:v>
                </c:pt>
                <c:pt idx="48">
                  <c:v>4592.2949231982739</c:v>
                </c:pt>
                <c:pt idx="49">
                  <c:v>4649.0533573312505</c:v>
                </c:pt>
                <c:pt idx="50" formatCode="0">
                  <c:v>4706.5132968986754</c:v>
                </c:pt>
              </c:numCache>
            </c:numRef>
          </c:val>
        </c:ser>
        <c:ser>
          <c:idx val="2"/>
          <c:order val="2"/>
          <c:tx>
            <c:strRef>
              <c:f>'Primary Energy Consumption'!$A$138</c:f>
              <c:strCache>
                <c:ptCount val="1"/>
                <c:pt idx="0">
                  <c:v>Carbón</c:v>
                </c:pt>
              </c:strCache>
            </c:strRef>
          </c:tx>
          <c:spPr>
            <a:solidFill>
              <a:srgbClr val="FF9900"/>
            </a:solidFill>
            <a:ln>
              <a:noFill/>
            </a:ln>
            <a:effectLst/>
          </c:spPr>
          <c:invertIfNegative val="0"/>
          <c:cat>
            <c:numRef>
              <c:f>'Primary Energy Consumption'!$B$135:$AZ$135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'Primary Energy Consumption'!$B$138:$AZ$138</c:f>
              <c:numCache>
                <c:formatCode>General</c:formatCode>
                <c:ptCount val="51"/>
                <c:pt idx="0">
                  <c:v>2246</c:v>
                </c:pt>
                <c:pt idx="1">
                  <c:v>2246.7808885980435</c:v>
                </c:pt>
                <c:pt idx="2">
                  <c:v>2247.5620486951975</c:v>
                </c:pt>
                <c:pt idx="3">
                  <c:v>2248.3434803858572</c:v>
                </c:pt>
                <c:pt idx="4">
                  <c:v>2249.1251837644495</c:v>
                </c:pt>
                <c:pt idx="5">
                  <c:v>2249.9071589254349</c:v>
                </c:pt>
                <c:pt idx="6">
                  <c:v>2276.2456305366873</c:v>
                </c:pt>
                <c:pt idx="7">
                  <c:v>2302.8924326868528</c:v>
                </c:pt>
                <c:pt idx="8">
                  <c:v>2329.8511748382662</c:v>
                </c:pt>
                <c:pt idx="9">
                  <c:v>2357.1255087073259</c:v>
                </c:pt>
                <c:pt idx="10">
                  <c:v>2384.7191287591404</c:v>
                </c:pt>
                <c:pt idx="11">
                  <c:v>2518.7073718067318</c:v>
                </c:pt>
                <c:pt idx="12">
                  <c:v>2660.2239015437171</c:v>
                </c:pt>
                <c:pt idx="13">
                  <c:v>2809.6917035932274</c:v>
                </c:pt>
                <c:pt idx="14">
                  <c:v>2967.5575295220615</c:v>
                </c:pt>
                <c:pt idx="15" formatCode="0">
                  <c:v>3134.2932321581225</c:v>
                </c:pt>
                <c:pt idx="16">
                  <c:v>3228.7009487512464</c:v>
                </c:pt>
                <c:pt idx="17">
                  <c:v>3325.9523102404132</c:v>
                </c:pt>
                <c:pt idx="18">
                  <c:v>3426.1329697542715</c:v>
                </c:pt>
                <c:pt idx="19">
                  <c:v>3529.3311603703442</c:v>
                </c:pt>
                <c:pt idx="20" formatCode="0">
                  <c:v>3635.6377728253974</c:v>
                </c:pt>
                <c:pt idx="21">
                  <c:v>3651.5233572370748</c:v>
                </c:pt>
                <c:pt idx="22">
                  <c:v>3667.478352246801</c:v>
                </c:pt>
                <c:pt idx="23">
                  <c:v>3683.5030611377915</c:v>
                </c:pt>
                <c:pt idx="24">
                  <c:v>3699.5977885184302</c:v>
                </c:pt>
                <c:pt idx="25">
                  <c:v>3715.7628403280587</c:v>
                </c:pt>
                <c:pt idx="26" formatCode="0">
                  <c:v>3731.9985238427953</c:v>
                </c:pt>
                <c:pt idx="27">
                  <c:v>3723.2291426177644</c:v>
                </c:pt>
                <c:pt idx="28">
                  <c:v>3714.4803675228213</c:v>
                </c:pt>
                <c:pt idx="29">
                  <c:v>3705.752150138062</c:v>
                </c:pt>
                <c:pt idx="30" formatCode="0">
                  <c:v>3697.0444421573593</c:v>
                </c:pt>
                <c:pt idx="31">
                  <c:v>3723.005997216675</c:v>
                </c:pt>
                <c:pt idx="32">
                  <c:v>3749.1498606987439</c:v>
                </c:pt>
                <c:pt idx="33">
                  <c:v>3775.4773128181346</c:v>
                </c:pt>
                <c:pt idx="34">
                  <c:v>3801.9896427793965</c:v>
                </c:pt>
                <c:pt idx="35" formatCode="0">
                  <c:v>3828.6881488401905</c:v>
                </c:pt>
                <c:pt idx="36">
                  <c:v>3827.1973666957283</c:v>
                </c:pt>
                <c:pt idx="37">
                  <c:v>3825.7071650193834</c:v>
                </c:pt>
                <c:pt idx="38">
                  <c:v>3824.2175435851382</c:v>
                </c:pt>
                <c:pt idx="39">
                  <c:v>3822.7285021670632</c:v>
                </c:pt>
                <c:pt idx="40" formatCode="0">
                  <c:v>3821.2400405393159</c:v>
                </c:pt>
                <c:pt idx="41">
                  <c:v>3817.249040818449</c:v>
                </c:pt>
                <c:pt idx="42">
                  <c:v>3813.2622093986051</c:v>
                </c:pt>
                <c:pt idx="43">
                  <c:v>3809.2795419263061</c:v>
                </c:pt>
                <c:pt idx="44">
                  <c:v>3805.3010340526193</c:v>
                </c:pt>
                <c:pt idx="45" formatCode="0">
                  <c:v>3801.3266814331555</c:v>
                </c:pt>
                <c:pt idx="46">
                  <c:v>3793.3470173689107</c:v>
                </c:pt>
                <c:pt idx="47">
                  <c:v>3785.3841040456346</c:v>
                </c:pt>
                <c:pt idx="48">
                  <c:v>3777.4379063005281</c:v>
                </c:pt>
                <c:pt idx="49">
                  <c:v>3769.5083890446053</c:v>
                </c:pt>
                <c:pt idx="50" formatCode="0">
                  <c:v>3761.5955172625381</c:v>
                </c:pt>
              </c:numCache>
            </c:numRef>
          </c:val>
        </c:ser>
        <c:ser>
          <c:idx val="3"/>
          <c:order val="3"/>
          <c:tx>
            <c:strRef>
              <c:f>'Primary Energy Consumption'!$A$139</c:f>
              <c:strCache>
                <c:ptCount val="1"/>
                <c:pt idx="0">
                  <c:v>Nuclear</c:v>
                </c:pt>
              </c:strCache>
            </c:strRef>
          </c:tx>
          <c:spPr>
            <a:solidFill>
              <a:schemeClr val="accent2">
                <a:lumMod val="75000"/>
              </a:schemeClr>
            </a:solidFill>
            <a:ln>
              <a:noFill/>
            </a:ln>
            <a:effectLst/>
          </c:spPr>
          <c:invertIfNegative val="0"/>
          <c:cat>
            <c:numRef>
              <c:f>'Primary Energy Consumption'!$B$135:$AZ$135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'Primary Energy Consumption'!$B$139:$AZ$139</c:f>
              <c:numCache>
                <c:formatCode>General</c:formatCode>
                <c:ptCount val="51"/>
                <c:pt idx="0">
                  <c:v>453</c:v>
                </c:pt>
                <c:pt idx="1">
                  <c:v>466.71802050216769</c:v>
                </c:pt>
                <c:pt idx="2">
                  <c:v>480.85145841382297</c:v>
                </c:pt>
                <c:pt idx="3">
                  <c:v>495.41289365668842</c:v>
                </c:pt>
                <c:pt idx="4">
                  <c:v>510.41528710529917</c:v>
                </c:pt>
                <c:pt idx="5">
                  <c:v>525.87199212324674</c:v>
                </c:pt>
                <c:pt idx="6">
                  <c:v>537.06620527976679</c:v>
                </c:pt>
                <c:pt idx="7">
                  <c:v>548.49870914214409</c:v>
                </c:pt>
                <c:pt idx="8">
                  <c:v>560.17457619378627</c:v>
                </c:pt>
                <c:pt idx="9">
                  <c:v>572.0989868958244</c:v>
                </c:pt>
                <c:pt idx="10">
                  <c:v>584.27723198562978</c:v>
                </c:pt>
                <c:pt idx="11">
                  <c:v>592.41495053133247</c:v>
                </c:pt>
                <c:pt idx="12">
                  <c:v>600.66600990139693</c:v>
                </c:pt>
                <c:pt idx="13">
                  <c:v>609.03198868844652</c:v>
                </c:pt>
                <c:pt idx="14">
                  <c:v>617.51448747148663</c:v>
                </c:pt>
                <c:pt idx="15" formatCode="0">
                  <c:v>626.11512912212743</c:v>
                </c:pt>
                <c:pt idx="16">
                  <c:v>626.07351539235674</c:v>
                </c:pt>
                <c:pt idx="17">
                  <c:v>626.03190442837524</c:v>
                </c:pt>
                <c:pt idx="18">
                  <c:v>625.99029622999922</c:v>
                </c:pt>
                <c:pt idx="19">
                  <c:v>625.94869079704483</c:v>
                </c:pt>
                <c:pt idx="20" formatCode="0">
                  <c:v>625.90708812932837</c:v>
                </c:pt>
                <c:pt idx="21">
                  <c:v>620.13405760018497</c:v>
                </c:pt>
                <c:pt idx="22">
                  <c:v>614.41427440139228</c:v>
                </c:pt>
                <c:pt idx="23">
                  <c:v>608.74724740819772</c:v>
                </c:pt>
                <c:pt idx="24">
                  <c:v>603.13249002571968</c:v>
                </c:pt>
                <c:pt idx="25">
                  <c:v>597.56952014716592</c:v>
                </c:pt>
                <c:pt idx="26" formatCode="0">
                  <c:v>592.05786011243845</c:v>
                </c:pt>
                <c:pt idx="27">
                  <c:v>611.47925862197053</c:v>
                </c:pt>
                <c:pt idx="28">
                  <c:v>631.53774135160643</c:v>
                </c:pt>
                <c:pt idx="29">
                  <c:v>652.25420670901258</c:v>
                </c:pt>
                <c:pt idx="30" formatCode="0">
                  <c:v>673.65023863671763</c:v>
                </c:pt>
                <c:pt idx="31">
                  <c:v>673.87553482573423</c:v>
                </c:pt>
                <c:pt idx="32">
                  <c:v>674.10090636301004</c:v>
                </c:pt>
                <c:pt idx="33">
                  <c:v>674.32635327374453</c:v>
                </c:pt>
                <c:pt idx="34">
                  <c:v>674.55187558314572</c:v>
                </c:pt>
                <c:pt idx="35" formatCode="0">
                  <c:v>674.77747331643013</c:v>
                </c:pt>
                <c:pt idx="36">
                  <c:v>693.21206135668922</c:v>
                </c:pt>
                <c:pt idx="37">
                  <c:v>712.15027325763219</c:v>
                </c:pt>
                <c:pt idx="38">
                  <c:v>731.60586777494666</c:v>
                </c:pt>
                <c:pt idx="39">
                  <c:v>751.59297954674537</c:v>
                </c:pt>
                <c:pt idx="40" formatCode="0">
                  <c:v>772.12612936248922</c:v>
                </c:pt>
                <c:pt idx="41">
                  <c:v>783.36559822885215</c:v>
                </c:pt>
                <c:pt idx="42">
                  <c:v>794.76867464014072</c:v>
                </c:pt>
                <c:pt idx="43">
                  <c:v>806.33774015273229</c:v>
                </c:pt>
                <c:pt idx="44">
                  <c:v>818.07521099017538</c:v>
                </c:pt>
                <c:pt idx="45" formatCode="0">
                  <c:v>829.98353854782329</c:v>
                </c:pt>
                <c:pt idx="46">
                  <c:v>845.71375133327047</c:v>
                </c:pt>
                <c:pt idx="47">
                  <c:v>861.74209002457405</c:v>
                </c:pt>
                <c:pt idx="48">
                  <c:v>878.07420483492285</c:v>
                </c:pt>
                <c:pt idx="49">
                  <c:v>894.71585306282907</c:v>
                </c:pt>
                <c:pt idx="50" formatCode="0">
                  <c:v>911.67290112165688</c:v>
                </c:pt>
              </c:numCache>
            </c:numRef>
          </c:val>
        </c:ser>
        <c:ser>
          <c:idx val="4"/>
          <c:order val="4"/>
          <c:tx>
            <c:strRef>
              <c:f>'Primary Energy Consumption'!$A$140</c:f>
              <c:strCache>
                <c:ptCount val="1"/>
                <c:pt idx="0">
                  <c:v>Hidroenergía</c:v>
                </c:pt>
              </c:strCache>
            </c:strRef>
          </c:tx>
          <c:spPr>
            <a:solidFill>
              <a:srgbClr val="00FFFF"/>
            </a:solidFill>
            <a:ln>
              <a:noFill/>
            </a:ln>
            <a:effectLst/>
          </c:spPr>
          <c:invertIfNegative val="0"/>
          <c:cat>
            <c:numRef>
              <c:f>'Primary Energy Consumption'!$B$135:$AZ$135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'Primary Energy Consumption'!$B$140:$AZ$140</c:f>
              <c:numCache>
                <c:formatCode>General</c:formatCode>
                <c:ptCount val="51"/>
                <c:pt idx="0">
                  <c:v>487</c:v>
                </c:pt>
                <c:pt idx="1">
                  <c:v>501.20627957935591</c:v>
                </c:pt>
                <c:pt idx="2">
                  <c:v>515.8269706155636</c:v>
                </c:pt>
                <c:pt idx="3">
                  <c:v>530.87416190742579</c:v>
                </c:pt>
                <c:pt idx="4">
                  <c:v>546.36029489615919</c:v>
                </c:pt>
                <c:pt idx="5">
                  <c:v>562.29817395232794</c:v>
                </c:pt>
                <c:pt idx="6">
                  <c:v>569.8542415006392</c:v>
                </c:pt>
                <c:pt idx="7">
                  <c:v>577.51184620386118</c:v>
                </c:pt>
                <c:pt idx="8">
                  <c:v>585.27235250107037</c:v>
                </c:pt>
                <c:pt idx="9">
                  <c:v>593.13714316644439</c:v>
                </c:pt>
                <c:pt idx="10">
                  <c:v>601.10761955564578</c:v>
                </c:pt>
                <c:pt idx="11">
                  <c:v>612.59191701257419</c:v>
                </c:pt>
                <c:pt idx="12">
                  <c:v>624.2956245780897</c:v>
                </c:pt>
                <c:pt idx="13">
                  <c:v>636.22293413209877</c:v>
                </c:pt>
                <c:pt idx="14">
                  <c:v>648.37811764132471</c:v>
                </c:pt>
                <c:pt idx="15" formatCode="0">
                  <c:v>660.7655286893845</c:v>
                </c:pt>
                <c:pt idx="16">
                  <c:v>682.82375263114716</c:v>
                </c:pt>
                <c:pt idx="17">
                  <c:v>705.61834253381289</c:v>
                </c:pt>
                <c:pt idx="18">
                  <c:v>729.17388037777175</c:v>
                </c:pt>
                <c:pt idx="19">
                  <c:v>753.51576875950957</c:v>
                </c:pt>
                <c:pt idx="20" formatCode="0">
                  <c:v>778.67025828609621</c:v>
                </c:pt>
                <c:pt idx="21">
                  <c:v>799.20462708126638</c:v>
                </c:pt>
                <c:pt idx="22">
                  <c:v>820.28050917725807</c:v>
                </c:pt>
                <c:pt idx="23">
                  <c:v>841.91218485986394</c:v>
                </c:pt>
                <c:pt idx="24">
                  <c:v>864.11431100130949</c:v>
                </c:pt>
                <c:pt idx="25">
                  <c:v>886.90193099124076</c:v>
                </c:pt>
                <c:pt idx="26" formatCode="0">
                  <c:v>910.29048492960226</c:v>
                </c:pt>
                <c:pt idx="27">
                  <c:v>935.34771669223562</c:v>
                </c:pt>
                <c:pt idx="28">
                  <c:v>961.09468966825193</c:v>
                </c:pt>
                <c:pt idx="29">
                  <c:v>987.55039011063991</c:v>
                </c:pt>
                <c:pt idx="30" formatCode="0">
                  <c:v>1014.7343268999989</c:v>
                </c:pt>
                <c:pt idx="31">
                  <c:v>1032.2225279426038</c:v>
                </c:pt>
                <c:pt idx="32">
                  <c:v>1050.0121252892452</c:v>
                </c:pt>
                <c:pt idx="33">
                  <c:v>1068.1083132839192</c:v>
                </c:pt>
                <c:pt idx="34">
                  <c:v>1086.5163757913263</c:v>
                </c:pt>
                <c:pt idx="35" formatCode="0">
                  <c:v>1105.2416877396963</c:v>
                </c:pt>
                <c:pt idx="36">
                  <c:v>1115.9668215883678</c:v>
                </c:pt>
                <c:pt idx="37">
                  <c:v>1126.7960308599515</c:v>
                </c:pt>
                <c:pt idx="38">
                  <c:v>1137.73032548997</c:v>
                </c:pt>
                <c:pt idx="39">
                  <c:v>1148.7707252142395</c:v>
                </c:pt>
                <c:pt idx="40" formatCode="0">
                  <c:v>1159.9182596639716</c:v>
                </c:pt>
                <c:pt idx="41">
                  <c:v>1167.6249813353418</c:v>
                </c:pt>
                <c:pt idx="42">
                  <c:v>1175.3829079588068</c:v>
                </c:pt>
                <c:pt idx="43">
                  <c:v>1183.1923797499901</c:v>
                </c:pt>
                <c:pt idx="44">
                  <c:v>1191.0537391849739</c:v>
                </c:pt>
                <c:pt idx="45" formatCode="0">
                  <c:v>1198.9673310153175</c:v>
                </c:pt>
                <c:pt idx="46">
                  <c:v>1207.2788625898052</c:v>
                </c:pt>
                <c:pt idx="47">
                  <c:v>1215.648011711766</c:v>
                </c:pt>
                <c:pt idx="48">
                  <c:v>1224.0751777999774</c:v>
                </c:pt>
                <c:pt idx="49">
                  <c:v>1232.5607630420836</c:v>
                </c:pt>
                <c:pt idx="50" formatCode="0">
                  <c:v>1241.105172413791</c:v>
                </c:pt>
              </c:numCache>
            </c:numRef>
          </c:val>
        </c:ser>
        <c:ser>
          <c:idx val="5"/>
          <c:order val="5"/>
          <c:tx>
            <c:strRef>
              <c:f>'Primary Energy Consumption'!$A$141</c:f>
              <c:strCache>
                <c:ptCount val="1"/>
                <c:pt idx="0">
                  <c:v>Renovables</c:v>
                </c:pt>
              </c:strCache>
            </c:strRef>
          </c:tx>
          <c:spPr>
            <a:solidFill>
              <a:srgbClr val="008000"/>
            </a:solidFill>
            <a:ln>
              <a:noFill/>
            </a:ln>
            <a:effectLst/>
          </c:spPr>
          <c:invertIfNegative val="0"/>
          <c:cat>
            <c:numRef>
              <c:f>'Primary Energy Consumption'!$B$135:$AZ$135</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'Primary Energy Consumption'!$B$141:$AZ$141</c:f>
              <c:numCache>
                <c:formatCode>General</c:formatCode>
                <c:ptCount val="51"/>
                <c:pt idx="0">
                  <c:v>35</c:v>
                </c:pt>
                <c:pt idx="1">
                  <c:v>36.768232463287838</c:v>
                </c:pt>
                <c:pt idx="2">
                  <c:v>38.625797670696386</c:v>
                </c:pt>
                <c:pt idx="3">
                  <c:v>40.577208795316757</c:v>
                </c:pt>
                <c:pt idx="4">
                  <c:v>42.627207019930694</c:v>
                </c:pt>
                <c:pt idx="5">
                  <c:v>44.780773056271606</c:v>
                </c:pt>
                <c:pt idx="6">
                  <c:v>47.323609822815264</c:v>
                </c:pt>
                <c:pt idx="7">
                  <c:v>50.010839336066553</c:v>
                </c:pt>
                <c:pt idx="8">
                  <c:v>52.850660811003053</c:v>
                </c:pt>
                <c:pt idx="9">
                  <c:v>55.851739047805069</c:v>
                </c:pt>
                <c:pt idx="10">
                  <c:v>59.023230869701408</c:v>
                </c:pt>
                <c:pt idx="11">
                  <c:v>66.063081001694783</c:v>
                </c:pt>
                <c:pt idx="12">
                  <c:v>73.942591876596893</c:v>
                </c:pt>
                <c:pt idx="13">
                  <c:v>82.761911956372572</c:v>
                </c:pt>
                <c:pt idx="14">
                  <c:v>92.633134663518163</c:v>
                </c:pt>
                <c:pt idx="15" formatCode="0">
                  <c:v>103.68172308673657</c:v>
                </c:pt>
                <c:pt idx="16">
                  <c:v>122.02371616163043</c:v>
                </c:pt>
                <c:pt idx="17">
                  <c:v>143.61053098469307</c:v>
                </c:pt>
                <c:pt idx="18">
                  <c:v>169.01619831334528</c:v>
                </c:pt>
                <c:pt idx="19">
                  <c:v>198.91629880082306</c:v>
                </c:pt>
                <c:pt idx="20" formatCode="0">
                  <c:v>234.10592785469203</c:v>
                </c:pt>
                <c:pt idx="21">
                  <c:v>265.83357417257139</c:v>
                </c:pt>
                <c:pt idx="22">
                  <c:v>301.86116944986907</c:v>
                </c:pt>
                <c:pt idx="23">
                  <c:v>342.77147235920631</c:v>
                </c:pt>
                <c:pt idx="24">
                  <c:v>389.22622103870964</c:v>
                </c:pt>
                <c:pt idx="25">
                  <c:v>441.97683693266515</c:v>
                </c:pt>
                <c:pt idx="26" formatCode="0">
                  <c:v>501.87657929031531</c:v>
                </c:pt>
                <c:pt idx="27">
                  <c:v>562.87129716192624</c:v>
                </c:pt>
                <c:pt idx="28">
                  <c:v>631.27890450030259</c:v>
                </c:pt>
                <c:pt idx="29">
                  <c:v>708.00031423961263</c:v>
                </c:pt>
                <c:pt idx="30" formatCode="0">
                  <c:v>794.04593023771804</c:v>
                </c:pt>
                <c:pt idx="31">
                  <c:v>855.78642871809882</c:v>
                </c:pt>
                <c:pt idx="32">
                  <c:v>922.32751745081521</c:v>
                </c:pt>
                <c:pt idx="33">
                  <c:v>994.04246304916057</c:v>
                </c:pt>
                <c:pt idx="34">
                  <c:v>1071.3335552167725</c:v>
                </c:pt>
                <c:pt idx="35" formatCode="0">
                  <c:v>1154.6343634181824</c:v>
                </c:pt>
                <c:pt idx="36">
                  <c:v>1224.9768113239193</c:v>
                </c:pt>
                <c:pt idx="37">
                  <c:v>1299.6046504618407</c:v>
                </c:pt>
                <c:pt idx="38">
                  <c:v>1378.7789547433565</c:v>
                </c:pt>
                <c:pt idx="39">
                  <c:v>1462.776703182474</c:v>
                </c:pt>
                <c:pt idx="40" formatCode="0">
                  <c:v>1551.8917488638849</c:v>
                </c:pt>
                <c:pt idx="41">
                  <c:v>1633.679329319863</c:v>
                </c:pt>
                <c:pt idx="42">
                  <c:v>1719.7772673260633</c:v>
                </c:pt>
                <c:pt idx="43">
                  <c:v>1810.4127267392373</c:v>
                </c:pt>
                <c:pt idx="44">
                  <c:v>1905.8248433737326</c:v>
                </c:pt>
                <c:pt idx="45" formatCode="0">
                  <c:v>2006.2653559459166</c:v>
                </c:pt>
                <c:pt idx="46">
                  <c:v>2101.0256643224247</c:v>
                </c:pt>
                <c:pt idx="47">
                  <c:v>2200.2617096780909</c:v>
                </c:pt>
                <c:pt idx="48">
                  <c:v>2304.1848908765301</c:v>
                </c:pt>
                <c:pt idx="49">
                  <c:v>2413.016591612849</c:v>
                </c:pt>
                <c:pt idx="50" formatCode="0">
                  <c:v>2526.9886520191121</c:v>
                </c:pt>
              </c:numCache>
            </c:numRef>
          </c:val>
        </c:ser>
        <c:dLbls>
          <c:showLegendKey val="0"/>
          <c:showVal val="0"/>
          <c:showCatName val="0"/>
          <c:showSerName val="0"/>
          <c:showPercent val="0"/>
          <c:showBubbleSize val="0"/>
        </c:dLbls>
        <c:gapWidth val="100"/>
        <c:overlap val="100"/>
        <c:axId val="333397880"/>
        <c:axId val="333404152"/>
      </c:barChart>
      <c:catAx>
        <c:axId val="33339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crossAx val="333404152"/>
        <c:crosses val="autoZero"/>
        <c:auto val="1"/>
        <c:lblAlgn val="ctr"/>
        <c:lblOffset val="100"/>
        <c:noMultiLvlLbl val="0"/>
      </c:catAx>
      <c:valAx>
        <c:axId val="333404152"/>
        <c:scaling>
          <c:orientation val="minMax"/>
          <c:max val="18000"/>
        </c:scaling>
        <c:delete val="0"/>
        <c:axPos val="l"/>
        <c:majorGridlines>
          <c:spPr>
            <a:ln w="952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s-CO" sz="1200" b="1">
                    <a:solidFill>
                      <a:schemeClr val="tx1"/>
                    </a:solidFill>
                    <a:latin typeface="+mn-lt"/>
                  </a:rPr>
                  <a:t>MTEP</a:t>
                </a:r>
              </a:p>
            </c:rich>
          </c:tx>
          <c:layout>
            <c:manualLayout>
              <c:xMode val="edge"/>
              <c:yMode val="edge"/>
              <c:x val="1.6400871024628619E-2"/>
              <c:y val="0.3890472079025721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crossAx val="333397880"/>
        <c:crosses val="autoZero"/>
        <c:crossBetween val="between"/>
      </c:valAx>
      <c:spPr>
        <a:noFill/>
        <a:ln>
          <a:noFill/>
        </a:ln>
        <a:effectLst/>
      </c:spPr>
    </c:plotArea>
    <c:legend>
      <c:legendPos val="b"/>
      <c:layout>
        <c:manualLayout>
          <c:xMode val="edge"/>
          <c:yMode val="edge"/>
          <c:x val="0.25100159642401021"/>
          <c:y val="0.9044401449287649"/>
          <c:w val="0.67138231843497487"/>
          <c:h val="7.2277290707360234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359741198688"/>
          <c:y val="2.5427165354330709E-2"/>
          <c:w val="0.80627476074145898"/>
          <c:h val="0.69578576115485569"/>
        </c:manualLayout>
      </c:layout>
      <c:lineChart>
        <c:grouping val="standard"/>
        <c:varyColors val="0"/>
        <c:ser>
          <c:idx val="0"/>
          <c:order val="0"/>
          <c:tx>
            <c:strRef>
              <c:f>'Primary Energy Consumption'!$A$199</c:f>
              <c:strCache>
                <c:ptCount val="1"/>
                <c:pt idx="0">
                  <c:v>Petróleo</c:v>
                </c:pt>
              </c:strCache>
            </c:strRef>
          </c:tx>
          <c:spPr>
            <a:ln w="25400" cap="rnd">
              <a:solidFill>
                <a:srgbClr val="305480"/>
              </a:solidFill>
              <a:round/>
            </a:ln>
            <a:effectLst/>
          </c:spPr>
          <c:marker>
            <c:symbol val="none"/>
          </c:marker>
          <c:cat>
            <c:numRef>
              <c:f>'Primary Energy Consumption'!$B$198:$AZ$198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extLst/>
            </c:numRef>
          </c:cat>
          <c:val>
            <c:numRef>
              <c:f>'Primary Energy Consumption'!$B$199:$AZ$199</c:f>
              <c:numCache>
                <c:formatCode>General</c:formatCode>
                <c:ptCount val="41"/>
                <c:pt idx="0">
                  <c:v>0.38119419265613252</c:v>
                </c:pt>
                <c:pt idx="1">
                  <c:v>0.37663466433047488</c:v>
                </c:pt>
                <c:pt idx="2">
                  <c:v>0.3720233646410383</c:v>
                </c:pt>
                <c:pt idx="3">
                  <c:v>0.36736105913466649</c:v>
                </c:pt>
                <c:pt idx="4">
                  <c:v>0.36264857257150457</c:v>
                </c:pt>
                <c:pt idx="5">
                  <c:v>0.35788678915448319</c:v>
                </c:pt>
                <c:pt idx="6">
                  <c:v>0.35250734336443468</c:v>
                </c:pt>
                <c:pt idx="7">
                  <c:v>0.34707934596595591</c:v>
                </c:pt>
                <c:pt idx="8">
                  <c:v>0.34159654809957263</c:v>
                </c:pt>
                <c:pt idx="9">
                  <c:v>0.33605182597066313</c:v>
                </c:pt>
                <c:pt idx="10">
                  <c:v>0.33043711773816453</c:v>
                </c:pt>
                <c:pt idx="11">
                  <c:v>0.33011614928478428</c:v>
                </c:pt>
                <c:pt idx="12">
                  <c:v>0.32968186064971605</c:v>
                </c:pt>
                <c:pt idx="13">
                  <c:v>0.32912403155858139</c:v>
                </c:pt>
                <c:pt idx="14">
                  <c:v>0.32843148351292817</c:v>
                </c:pt>
                <c:pt idx="15">
                  <c:v>0.32759202844626267</c:v>
                </c:pt>
                <c:pt idx="16">
                  <c:v>0.32659242510489633</c:v>
                </c:pt>
                <c:pt idx="17">
                  <c:v>0.32511906292674597</c:v>
                </c:pt>
                <c:pt idx="18">
                  <c:v>0.32347828556195796</c:v>
                </c:pt>
                <c:pt idx="19">
                  <c:v>0.32166057449104268</c:v>
                </c:pt>
                <c:pt idx="20">
                  <c:v>0.31965598876128637</c:v>
                </c:pt>
                <c:pt idx="21">
                  <c:v>0.31766850064395347</c:v>
                </c:pt>
                <c:pt idx="22">
                  <c:v>0.31561271646012184</c:v>
                </c:pt>
                <c:pt idx="23">
                  <c:v>0.31348602701004069</c:v>
                </c:pt>
                <c:pt idx="24">
                  <c:v>0.31128578838255228</c:v>
                </c:pt>
                <c:pt idx="25">
                  <c:v>0.30900933221568533</c:v>
                </c:pt>
                <c:pt idx="26">
                  <c:v>0.30694492795439365</c:v>
                </c:pt>
                <c:pt idx="27">
                  <c:v>0.30482092159765112</c:v>
                </c:pt>
                <c:pt idx="28">
                  <c:v>0.30263623866345607</c:v>
                </c:pt>
                <c:pt idx="29">
                  <c:v>0.30038983913720002</c:v>
                </c:pt>
                <c:pt idx="30">
                  <c:v>0.29808072397641044</c:v>
                </c:pt>
                <c:pt idx="31">
                  <c:v>0.29563564386820879</c:v>
                </c:pt>
                <c:pt idx="32">
                  <c:v>0.29314499896878377</c:v>
                </c:pt>
                <c:pt idx="33">
                  <c:v>0.2906083114631372</c:v>
                </c:pt>
                <c:pt idx="34">
                  <c:v>0.28802514725722367</c:v>
                </c:pt>
                <c:pt idx="35">
                  <c:v>0.28539512046121779</c:v>
                </c:pt>
                <c:pt idx="36">
                  <c:v>0.28215358227858506</c:v>
                </c:pt>
                <c:pt idx="37">
                  <c:v>0.27888196647373398</c:v>
                </c:pt>
                <c:pt idx="38">
                  <c:v>0.27558064560171469</c:v>
                </c:pt>
                <c:pt idx="39">
                  <c:v>0.27225004726227542</c:v>
                </c:pt>
                <c:pt idx="40" formatCode="0.00%">
                  <c:v>0.26889065630355125</c:v>
                </c:pt>
              </c:numCache>
              <c:extLst/>
            </c:numRef>
          </c:val>
          <c:smooth val="0"/>
        </c:ser>
        <c:ser>
          <c:idx val="1"/>
          <c:order val="1"/>
          <c:tx>
            <c:strRef>
              <c:f>'Primary Energy Consumption'!$A$200</c:f>
              <c:strCache>
                <c:ptCount val="1"/>
                <c:pt idx="0">
                  <c:v>Gas</c:v>
                </c:pt>
              </c:strCache>
            </c:strRef>
          </c:tx>
          <c:spPr>
            <a:ln w="25400" cap="rnd">
              <a:solidFill>
                <a:srgbClr val="00CC66"/>
              </a:solidFill>
              <a:round/>
            </a:ln>
            <a:effectLst/>
          </c:spPr>
          <c:marker>
            <c:symbol val="none"/>
          </c:marker>
          <c:cat>
            <c:numRef>
              <c:f>'Primary Energy Consumption'!$B$198:$AZ$198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extLst/>
            </c:numRef>
          </c:cat>
          <c:val>
            <c:numRef>
              <c:f>'Primary Energy Consumption'!$B$200:$AZ$200</c:f>
              <c:numCache>
                <c:formatCode>General</c:formatCode>
                <c:ptCount val="41"/>
                <c:pt idx="0">
                  <c:v>0.23233482225558691</c:v>
                </c:pt>
                <c:pt idx="1">
                  <c:v>0.2316916456054337</c:v>
                </c:pt>
                <c:pt idx="2">
                  <c:v>0.23098424387592575</c:v>
                </c:pt>
                <c:pt idx="3">
                  <c:v>0.23021165829320675</c:v>
                </c:pt>
                <c:pt idx="4">
                  <c:v>0.22937296139862071</c:v>
                </c:pt>
                <c:pt idx="5">
                  <c:v>0.22846725900500611</c:v>
                </c:pt>
                <c:pt idx="6">
                  <c:v>0.23017591898579876</c:v>
                </c:pt>
                <c:pt idx="7">
                  <c:v>0.23181092546775117</c:v>
                </c:pt>
                <c:pt idx="8">
                  <c:v>0.23336300957436251</c:v>
                </c:pt>
                <c:pt idx="9">
                  <c:v>0.23482169381441295</c:v>
                </c:pt>
                <c:pt idx="10">
                  <c:v>0.23617514758112865</c:v>
                </c:pt>
                <c:pt idx="11">
                  <c:v>0.23726079107441236</c:v>
                </c:pt>
                <c:pt idx="12">
                  <c:v>0.23826930037878957</c:v>
                </c:pt>
                <c:pt idx="13">
                  <c:v>0.23919189786570774</c:v>
                </c:pt>
                <c:pt idx="14">
                  <c:v>0.24001892484406112</c:v>
                </c:pt>
                <c:pt idx="15">
                  <c:v>0.24073978186473838</c:v>
                </c:pt>
                <c:pt idx="16">
                  <c:v>0.24134287311860275</c:v>
                </c:pt>
                <c:pt idx="17">
                  <c:v>0.24308207523898936</c:v>
                </c:pt>
                <c:pt idx="18">
                  <c:v>0.2447021377111375</c:v>
                </c:pt>
                <c:pt idx="19">
                  <c:v>0.24619123888248146</c:v>
                </c:pt>
                <c:pt idx="20">
                  <c:v>0.24753677912876892</c:v>
                </c:pt>
                <c:pt idx="21">
                  <c:v>0.24837752111831665</c:v>
                </c:pt>
                <c:pt idx="22">
                  <c:v>0.24915744754132477</c:v>
                </c:pt>
                <c:pt idx="23">
                  <c:v>0.24987270170921533</c:v>
                </c:pt>
                <c:pt idx="24">
                  <c:v>0.25051928478391722</c:v>
                </c:pt>
                <c:pt idx="25">
                  <c:v>0.25109306028245776</c:v>
                </c:pt>
                <c:pt idx="26">
                  <c:v>0.25184197737863762</c:v>
                </c:pt>
                <c:pt idx="27">
                  <c:v>0.25253232429695432</c:v>
                </c:pt>
                <c:pt idx="28">
                  <c:v>0.25316151138579618</c:v>
                </c:pt>
                <c:pt idx="29">
                  <c:v>0.25372691110249807</c:v>
                </c:pt>
                <c:pt idx="30">
                  <c:v>0.25422586361794158</c:v>
                </c:pt>
                <c:pt idx="31">
                  <c:v>0.25508053918382667</c:v>
                </c:pt>
                <c:pt idx="32">
                  <c:v>0.25588080857455259</c:v>
                </c:pt>
                <c:pt idx="33">
                  <c:v>0.25662440110715773</c:v>
                </c:pt>
                <c:pt idx="34">
                  <c:v>0.25730902435328296</c:v>
                </c:pt>
                <c:pt idx="35">
                  <c:v>0.25793236912377621</c:v>
                </c:pt>
                <c:pt idx="36">
                  <c:v>0.258811206455272</c:v>
                </c:pt>
                <c:pt idx="37">
                  <c:v>0.25963076072610614</c:v>
                </c:pt>
                <c:pt idx="38">
                  <c:v>0.26038899894991824</c:v>
                </c:pt>
                <c:pt idx="39">
                  <c:v>0.26108389769454121</c:v>
                </c:pt>
                <c:pt idx="40" formatCode="0.00%">
                  <c:v>0.26171344847310485</c:v>
                </c:pt>
              </c:numCache>
              <c:extLst/>
            </c:numRef>
          </c:val>
          <c:smooth val="0"/>
        </c:ser>
        <c:ser>
          <c:idx val="2"/>
          <c:order val="2"/>
          <c:tx>
            <c:strRef>
              <c:f>'Primary Energy Consumption'!$A$201</c:f>
              <c:strCache>
                <c:ptCount val="1"/>
                <c:pt idx="0">
                  <c:v>Carbón</c:v>
                </c:pt>
              </c:strCache>
            </c:strRef>
          </c:tx>
          <c:spPr>
            <a:ln w="25400" cap="rnd">
              <a:solidFill>
                <a:srgbClr val="FF9900"/>
              </a:solidFill>
              <a:round/>
            </a:ln>
            <a:effectLst/>
          </c:spPr>
          <c:marker>
            <c:symbol val="none"/>
          </c:marker>
          <c:cat>
            <c:numRef>
              <c:f>'Primary Energy Consumption'!$B$198:$AZ$198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extLst/>
            </c:numRef>
          </c:cat>
          <c:val>
            <c:numRef>
              <c:f>'Primary Energy Consumption'!$B$201:$AZ$201</c:f>
              <c:numCache>
                <c:formatCode>General</c:formatCode>
                <c:ptCount val="41"/>
                <c:pt idx="0">
                  <c:v>0.25395217561228922</c:v>
                </c:pt>
                <c:pt idx="1">
                  <c:v>0.26030854245954921</c:v>
                </c:pt>
                <c:pt idx="2">
                  <c:v>0.266747782450374</c:v>
                </c:pt>
                <c:pt idx="3">
                  <c:v>0.27326637114654201</c:v>
                </c:pt>
                <c:pt idx="4">
                  <c:v>0.2798604403530513</c:v>
                </c:pt>
                <c:pt idx="5">
                  <c:v>0.2865257630812198</c:v>
                </c:pt>
                <c:pt idx="6">
                  <c:v>0.28916314803473409</c:v>
                </c:pt>
                <c:pt idx="7">
                  <c:v>0.29171604110547206</c:v>
                </c:pt>
                <c:pt idx="8">
                  <c:v>0.29417230214297918</c:v>
                </c:pt>
                <c:pt idx="9">
                  <c:v>0.29651818318285911</c:v>
                </c:pt>
                <c:pt idx="10">
                  <c:v>0.29873813224776852</c:v>
                </c:pt>
                <c:pt idx="11">
                  <c:v>0.29601336122573335</c:v>
                </c:pt>
                <c:pt idx="12">
                  <c:v>0.29321238070130867</c:v>
                </c:pt>
                <c:pt idx="13">
                  <c:v>0.29032842195093633</c:v>
                </c:pt>
                <c:pt idx="14">
                  <c:v>0.28735413375889834</c:v>
                </c:pt>
                <c:pt idx="15">
                  <c:v>0.28428156658738218</c:v>
                </c:pt>
                <c:pt idx="16">
                  <c:v>0.28110216483066885</c:v>
                </c:pt>
                <c:pt idx="17">
                  <c:v>0.27562251194319648</c:v>
                </c:pt>
                <c:pt idx="18">
                  <c:v>0.27010433468748424</c:v>
                </c:pt>
                <c:pt idx="19">
                  <c:v>0.26454430933415224</c:v>
                </c:pt>
                <c:pt idx="20">
                  <c:v>0.25893908270030469</c:v>
                </c:pt>
                <c:pt idx="21">
                  <c:v>0.25706307315920868</c:v>
                </c:pt>
                <c:pt idx="22">
                  <c:v>0.25513545653347708</c:v>
                </c:pt>
                <c:pt idx="23">
                  <c:v>0.25315429156267699</c:v>
                </c:pt>
                <c:pt idx="24">
                  <c:v>0.25111761735096311</c:v>
                </c:pt>
                <c:pt idx="25">
                  <c:v>0.24902346175867898</c:v>
                </c:pt>
                <c:pt idx="26">
                  <c:v>0.24610446060090624</c:v>
                </c:pt>
                <c:pt idx="27">
                  <c:v>0.24316112781459273</c:v>
                </c:pt>
                <c:pt idx="28">
                  <c:v>0.24019317405427562</c:v>
                </c:pt>
                <c:pt idx="29">
                  <c:v>0.23720034818605751</c:v>
                </c:pt>
                <c:pt idx="30">
                  <c:v>0.23418244154350959</c:v>
                </c:pt>
                <c:pt idx="31">
                  <c:v>0.23170048617849276</c:v>
                </c:pt>
                <c:pt idx="32">
                  <c:v>0.22919353004774373</c:v>
                </c:pt>
                <c:pt idx="33">
                  <c:v>0.22666142178346321</c:v>
                </c:pt>
                <c:pt idx="34">
                  <c:v>0.22410404650547563</c:v>
                </c:pt>
                <c:pt idx="35">
                  <c:v>0.22152132887319159</c:v>
                </c:pt>
                <c:pt idx="36">
                  <c:v>0.21910152418495479</c:v>
                </c:pt>
                <c:pt idx="37">
                  <c:v>0.2166561832284013</c:v>
                </c:pt>
                <c:pt idx="38">
                  <c:v>0.2141855633113488</c:v>
                </c:pt>
                <c:pt idx="39">
                  <c:v>0.2116899650231126</c:v>
                </c:pt>
                <c:pt idx="40" formatCode="0.00%">
                  <c:v>0.20916973404334258</c:v>
                </c:pt>
              </c:numCache>
              <c:extLst/>
            </c:numRef>
          </c:val>
          <c:smooth val="0"/>
        </c:ser>
        <c:ser>
          <c:idx val="3"/>
          <c:order val="3"/>
          <c:tx>
            <c:strRef>
              <c:f>'Primary Energy Consumption'!$A$202</c:f>
              <c:strCache>
                <c:ptCount val="1"/>
                <c:pt idx="0">
                  <c:v>Nuclear</c:v>
                </c:pt>
              </c:strCache>
            </c:strRef>
          </c:tx>
          <c:spPr>
            <a:ln w="25400" cap="rnd">
              <a:solidFill>
                <a:schemeClr val="accent2">
                  <a:lumMod val="75000"/>
                </a:schemeClr>
              </a:solidFill>
              <a:round/>
            </a:ln>
            <a:effectLst/>
          </c:spPr>
          <c:marker>
            <c:symbol val="none"/>
          </c:marker>
          <c:cat>
            <c:numRef>
              <c:f>'Primary Energy Consumption'!$B$198:$AZ$198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extLst/>
            </c:numRef>
          </c:cat>
          <c:val>
            <c:numRef>
              <c:f>'Primary Energy Consumption'!$B$202:$AZ$202</c:f>
              <c:numCache>
                <c:formatCode>General</c:formatCode>
                <c:ptCount val="41"/>
                <c:pt idx="0">
                  <c:v>6.2220524184197677E-2</c:v>
                </c:pt>
                <c:pt idx="1">
                  <c:v>6.12261170274171E-2</c:v>
                </c:pt>
                <c:pt idx="2">
                  <c:v>6.0230391149231212E-2</c:v>
                </c:pt>
                <c:pt idx="3">
                  <c:v>5.9233531297477958E-2</c:v>
                </c:pt>
                <c:pt idx="4">
                  <c:v>5.823572910345301E-2</c:v>
                </c:pt>
                <c:pt idx="5">
                  <c:v>5.7237182950138077E-2</c:v>
                </c:pt>
                <c:pt idx="6">
                  <c:v>5.6071278042039055E-2</c:v>
                </c:pt>
                <c:pt idx="7">
                  <c:v>5.4908649232064337E-2</c:v>
                </c:pt>
                <c:pt idx="8">
                  <c:v>5.3748353664846774E-2</c:v>
                </c:pt>
                <c:pt idx="9">
                  <c:v>5.2589332121883638E-2</c:v>
                </c:pt>
                <c:pt idx="10">
                  <c:v>5.1430402628665529E-2</c:v>
                </c:pt>
                <c:pt idx="11">
                  <c:v>5.0271612377054596E-2</c:v>
                </c:pt>
                <c:pt idx="12">
                  <c:v>4.9122000140432193E-2</c:v>
                </c:pt>
                <c:pt idx="13">
                  <c:v>4.7980583909819359E-2</c:v>
                </c:pt>
                <c:pt idx="14">
                  <c:v>4.6846339553736786E-2</c:v>
                </c:pt>
                <c:pt idx="15">
                  <c:v>4.5718202864989177E-2</c:v>
                </c:pt>
                <c:pt idx="16">
                  <c:v>4.4595072886376715E-2</c:v>
                </c:pt>
                <c:pt idx="17">
                  <c:v>4.5266472410573695E-2</c:v>
                </c:pt>
                <c:pt idx="18">
                  <c:v>4.5923269092837414E-2</c:v>
                </c:pt>
                <c:pt idx="19">
                  <c:v>4.6562784458669897E-2</c:v>
                </c:pt>
                <c:pt idx="20">
                  <c:v>4.7182114681760284E-2</c:v>
                </c:pt>
                <c:pt idx="21">
                  <c:v>4.6529206785757123E-2</c:v>
                </c:pt>
                <c:pt idx="22">
                  <c:v>4.5873611054454713E-2</c:v>
                </c:pt>
                <c:pt idx="23">
                  <c:v>4.5215106886084287E-2</c:v>
                </c:pt>
                <c:pt idx="24">
                  <c:v>4.4553477439836231E-2</c:v>
                </c:pt>
                <c:pt idx="25">
                  <c:v>4.3888511100841257E-2</c:v>
                </c:pt>
                <c:pt idx="26">
                  <c:v>4.457637380470994E-2</c:v>
                </c:pt>
                <c:pt idx="27">
                  <c:v>4.5264118801920605E-2</c:v>
                </c:pt>
                <c:pt idx="28">
                  <c:v>4.5951030121800109E-2</c:v>
                </c:pt>
                <c:pt idx="29">
                  <c:v>4.6636353154983531E-2</c:v>
                </c:pt>
                <c:pt idx="30">
                  <c:v>4.731929432209326E-2</c:v>
                </c:pt>
                <c:pt idx="31">
                  <c:v>4.7548951620461861E-2</c:v>
                </c:pt>
                <c:pt idx="32">
                  <c:v>4.7769030323479539E-2</c:v>
                </c:pt>
                <c:pt idx="33">
                  <c:v>4.7979061817096429E-2</c:v>
                </c:pt>
                <c:pt idx="34">
                  <c:v>4.8178570759083848E-2</c:v>
                </c:pt>
                <c:pt idx="35">
                  <c:v>4.8367075973767694E-2</c:v>
                </c:pt>
                <c:pt idx="36">
                  <c:v>4.8847935897469962E-2</c:v>
                </c:pt>
                <c:pt idx="37">
                  <c:v>4.9321745698792323E-2</c:v>
                </c:pt>
                <c:pt idx="38">
                  <c:v>4.978793109425899E-2</c:v>
                </c:pt>
                <c:pt idx="39">
                  <c:v>5.0245906917453315E-2</c:v>
                </c:pt>
                <c:pt idx="40" formatCode="0.00%">
                  <c:v>5.0695078029260141E-2</c:v>
                </c:pt>
              </c:numCache>
              <c:extLst/>
            </c:numRef>
          </c:val>
          <c:smooth val="0"/>
        </c:ser>
        <c:ser>
          <c:idx val="4"/>
          <c:order val="4"/>
          <c:tx>
            <c:strRef>
              <c:f>'Primary Energy Consumption'!$A$203</c:f>
              <c:strCache>
                <c:ptCount val="1"/>
                <c:pt idx="0">
                  <c:v>Hidroenergía</c:v>
                </c:pt>
              </c:strCache>
            </c:strRef>
          </c:tx>
          <c:spPr>
            <a:ln w="25400" cap="rnd">
              <a:solidFill>
                <a:srgbClr val="00FFFF"/>
              </a:solidFill>
              <a:round/>
            </a:ln>
            <a:effectLst/>
          </c:spPr>
          <c:marker>
            <c:symbol val="none"/>
          </c:marker>
          <c:cat>
            <c:numRef>
              <c:f>'Primary Energy Consumption'!$B$198:$AZ$198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extLst/>
            </c:numRef>
          </c:cat>
          <c:val>
            <c:numRef>
              <c:f>'Primary Energy Consumption'!$B$203:$AZ$203</c:f>
              <c:numCache>
                <c:formatCode>General</c:formatCode>
                <c:ptCount val="41"/>
                <c:pt idx="0">
                  <c:v>6.4012816403544948E-2</c:v>
                </c:pt>
                <c:pt idx="1">
                  <c:v>6.3311407599389996E-2</c:v>
                </c:pt>
                <c:pt idx="2">
                  <c:v>6.2599795961926455E-2</c:v>
                </c:pt>
                <c:pt idx="3">
                  <c:v>6.1878081580317879E-2</c:v>
                </c:pt>
                <c:pt idx="4">
                  <c:v>6.1146374994660281E-2</c:v>
                </c:pt>
                <c:pt idx="5">
                  <c:v>6.0404797286669504E-2</c:v>
                </c:pt>
                <c:pt idx="6">
                  <c:v>6.1153841435850273E-2</c:v>
                </c:pt>
                <c:pt idx="7">
                  <c:v>6.1889098283700247E-2</c:v>
                </c:pt>
                <c:pt idx="8">
                  <c:v>6.2607832488370402E-2</c:v>
                </c:pt>
                <c:pt idx="9">
                  <c:v>6.3306931710188349E-2</c:v>
                </c:pt>
                <c:pt idx="10">
                  <c:v>6.398285889094471E-2</c:v>
                </c:pt>
                <c:pt idx="11">
                  <c:v>6.4788096590045932E-2</c:v>
                </c:pt>
                <c:pt idx="12">
                  <c:v>6.5580864517277487E-2</c:v>
                </c:pt>
                <c:pt idx="13">
                  <c:v>6.635830946645864E-2</c:v>
                </c:pt>
                <c:pt idx="14">
                  <c:v>6.7117247198346788E-2</c:v>
                </c:pt>
                <c:pt idx="15">
                  <c:v>6.7854134180776765E-2</c:v>
                </c:pt>
                <c:pt idx="16">
                  <c:v>6.8565039429594715E-2</c:v>
                </c:pt>
                <c:pt idx="17">
                  <c:v>6.9241746167088891E-2</c:v>
                </c:pt>
                <c:pt idx="18">
                  <c:v>6.988752558615384E-2</c:v>
                </c:pt>
                <c:pt idx="19">
                  <c:v>7.0498734211018044E-2</c:v>
                </c:pt>
                <c:pt idx="20">
                  <c:v>7.1071468007203653E-2</c:v>
                </c:pt>
                <c:pt idx="21">
                  <c:v>7.1272056885072488E-2</c:v>
                </c:pt>
                <c:pt idx="22">
                  <c:v>7.1454951897129387E-2</c:v>
                </c:pt>
                <c:pt idx="23">
                  <c:v>7.1619077790130908E-2</c:v>
                </c:pt>
                <c:pt idx="24">
                  <c:v>7.1763321086288592E-2</c:v>
                </c:pt>
                <c:pt idx="25">
                  <c:v>7.188653148580898E-2</c:v>
                </c:pt>
                <c:pt idx="26">
                  <c:v>7.176123579762797E-2</c:v>
                </c:pt>
                <c:pt idx="27">
                  <c:v>7.1618914324176788E-2</c:v>
                </c:pt>
                <c:pt idx="28">
                  <c:v>7.1459077571473448E-2</c:v>
                </c:pt>
                <c:pt idx="29">
                  <c:v>7.1281236910310644E-2</c:v>
                </c:pt>
                <c:pt idx="30">
                  <c:v>7.1084906249613722E-2</c:v>
                </c:pt>
                <c:pt idx="31">
                  <c:v>7.0872838779087469E-2</c:v>
                </c:pt>
                <c:pt idx="32">
                  <c:v>7.0645589796812597E-2</c:v>
                </c:pt>
                <c:pt idx="33">
                  <c:v>7.0402831844122077E-2</c:v>
                </c:pt>
                <c:pt idx="34">
                  <c:v>7.0144243561346339E-2</c:v>
                </c:pt>
                <c:pt idx="35">
                  <c:v>6.986951101553919E-2</c:v>
                </c:pt>
                <c:pt idx="36">
                  <c:v>6.9731727073357855E-2</c:v>
                </c:pt>
                <c:pt idx="37">
                  <c:v>6.9577525325681178E-2</c:v>
                </c:pt>
                <c:pt idx="38">
                  <c:v>6.9406629042195286E-2</c:v>
                </c:pt>
                <c:pt idx="39">
                  <c:v>6.9218772818110355E-2</c:v>
                </c:pt>
                <c:pt idx="40" formatCode="0.00%">
                  <c:v>6.9013703797300333E-2</c:v>
                </c:pt>
              </c:numCache>
              <c:extLst/>
            </c:numRef>
          </c:val>
          <c:smooth val="0"/>
        </c:ser>
        <c:ser>
          <c:idx val="5"/>
          <c:order val="5"/>
          <c:tx>
            <c:strRef>
              <c:f>'Primary Energy Consumption'!$A$204</c:f>
              <c:strCache>
                <c:ptCount val="1"/>
                <c:pt idx="0">
                  <c:v>Renovables</c:v>
                </c:pt>
              </c:strCache>
            </c:strRef>
          </c:tx>
          <c:spPr>
            <a:ln w="25400" cap="rnd">
              <a:solidFill>
                <a:srgbClr val="008000"/>
              </a:solidFill>
              <a:round/>
            </a:ln>
            <a:effectLst/>
          </c:spPr>
          <c:marker>
            <c:symbol val="none"/>
          </c:marker>
          <c:cat>
            <c:numRef>
              <c:f>'Primary Energy Consumption'!$B$198:$AZ$198</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extLst/>
            </c:numRef>
          </c:cat>
          <c:val>
            <c:numRef>
              <c:f>'Primary Energy Consumption'!$B$204:$AZ$204</c:f>
              <c:numCache>
                <c:formatCode>General</c:formatCode>
                <c:ptCount val="41"/>
                <c:pt idx="0">
                  <c:v>6.2854688882486923E-3</c:v>
                </c:pt>
                <c:pt idx="1">
                  <c:v>6.8276229777350528E-3</c:v>
                </c:pt>
                <c:pt idx="2">
                  <c:v>7.4144219215042349E-3</c:v>
                </c:pt>
                <c:pt idx="3">
                  <c:v>8.04929854778892E-3</c:v>
                </c:pt>
                <c:pt idx="4">
                  <c:v>8.735921578710195E-3</c:v>
                </c:pt>
                <c:pt idx="5">
                  <c:v>9.4782085224833241E-3</c:v>
                </c:pt>
                <c:pt idx="6">
                  <c:v>1.09284701371432E-2</c:v>
                </c:pt>
                <c:pt idx="7">
                  <c:v>1.2595939945056266E-2</c:v>
                </c:pt>
                <c:pt idx="8">
                  <c:v>1.4511954029868577E-2</c:v>
                </c:pt>
                <c:pt idx="9">
                  <c:v>1.671203319999294E-2</c:v>
                </c:pt>
                <c:pt idx="10">
                  <c:v>1.9236340913327907E-2</c:v>
                </c:pt>
                <c:pt idx="11">
                  <c:v>2.1549989447969507E-2</c:v>
                </c:pt>
                <c:pt idx="12">
                  <c:v>2.4133593612475961E-2</c:v>
                </c:pt>
                <c:pt idx="13">
                  <c:v>2.7016755248496505E-2</c:v>
                </c:pt>
                <c:pt idx="14">
                  <c:v>3.0231871132028795E-2</c:v>
                </c:pt>
                <c:pt idx="15">
                  <c:v>3.3814286055850899E-2</c:v>
                </c:pt>
                <c:pt idx="16">
                  <c:v>3.7802424629860651E-2</c:v>
                </c:pt>
                <c:pt idx="17">
                  <c:v>4.1668131313405583E-2</c:v>
                </c:pt>
                <c:pt idx="18">
                  <c:v>4.5904447360428945E-2</c:v>
                </c:pt>
                <c:pt idx="19">
                  <c:v>5.0542358622635654E-2</c:v>
                </c:pt>
                <c:pt idx="20">
                  <c:v>5.5614566720676002E-2</c:v>
                </c:pt>
                <c:pt idx="21">
                  <c:v>5.9089641407691587E-2</c:v>
                </c:pt>
                <c:pt idx="22">
                  <c:v>6.2765816513492223E-2</c:v>
                </c:pt>
                <c:pt idx="23">
                  <c:v>6.6652795041851856E-2</c:v>
                </c:pt>
                <c:pt idx="24">
                  <c:v>7.0760510956442493E-2</c:v>
                </c:pt>
                <c:pt idx="25">
                  <c:v>7.5099103156527652E-2</c:v>
                </c:pt>
                <c:pt idx="26">
                  <c:v>7.8771024463724512E-2</c:v>
                </c:pt>
                <c:pt idx="27">
                  <c:v>8.2602593164704405E-2</c:v>
                </c:pt>
                <c:pt idx="28">
                  <c:v>8.6598968203198498E-2</c:v>
                </c:pt>
                <c:pt idx="29">
                  <c:v>9.0765311508950203E-2</c:v>
                </c:pt>
                <c:pt idx="30">
                  <c:v>9.5106770290431436E-2</c:v>
                </c:pt>
                <c:pt idx="31">
                  <c:v>9.9161540369922418E-2</c:v>
                </c:pt>
                <c:pt idx="32">
                  <c:v>0.10336604228862785</c:v>
                </c:pt>
                <c:pt idx="33">
                  <c:v>0.10772397198502336</c:v>
                </c:pt>
                <c:pt idx="34">
                  <c:v>0.11223896756358746</c:v>
                </c:pt>
                <c:pt idx="35">
                  <c:v>0.11691459455250748</c:v>
                </c:pt>
                <c:pt idx="36">
                  <c:v>0.12135402411036039</c:v>
                </c:pt>
                <c:pt idx="37">
                  <c:v>0.12593181854728502</c:v>
                </c:pt>
                <c:pt idx="38">
                  <c:v>0.13065023200056392</c:v>
                </c:pt>
                <c:pt idx="39">
                  <c:v>0.13551141028450694</c:v>
                </c:pt>
                <c:pt idx="40" formatCode="0.00%">
                  <c:v>0.1405173793534408</c:v>
                </c:pt>
              </c:numCache>
              <c:extLst/>
            </c:numRef>
          </c:val>
          <c:smooth val="0"/>
        </c:ser>
        <c:dLbls>
          <c:showLegendKey val="0"/>
          <c:showVal val="0"/>
          <c:showCatName val="0"/>
          <c:showSerName val="0"/>
          <c:showPercent val="0"/>
          <c:showBubbleSize val="0"/>
        </c:dLbls>
        <c:smooth val="0"/>
        <c:axId val="333399056"/>
        <c:axId val="333400232"/>
      </c:lineChart>
      <c:catAx>
        <c:axId val="33339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ES"/>
          </a:p>
        </c:txPr>
        <c:crossAx val="333400232"/>
        <c:crosses val="autoZero"/>
        <c:auto val="1"/>
        <c:lblAlgn val="ctr"/>
        <c:lblOffset val="100"/>
        <c:noMultiLvlLbl val="0"/>
      </c:catAx>
      <c:valAx>
        <c:axId val="33340023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s-CO" sz="1100" b="1">
                    <a:solidFill>
                      <a:schemeClr val="tx1"/>
                    </a:solidFill>
                  </a:rPr>
                  <a:t>Participación</a:t>
                </a:r>
              </a:p>
            </c:rich>
          </c:tx>
          <c:layout>
            <c:manualLayout>
              <c:xMode val="edge"/>
              <c:yMode val="edge"/>
              <c:x val="4.8743771422988125E-3"/>
              <c:y val="0.294183070866141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crossAx val="333399056"/>
        <c:crosses val="autoZero"/>
        <c:crossBetween val="between"/>
        <c:majorUnit val="0.1"/>
      </c:valAx>
      <c:spPr>
        <a:noFill/>
        <a:ln>
          <a:noFill/>
        </a:ln>
        <a:effectLst/>
      </c:spPr>
    </c:plotArea>
    <c:legend>
      <c:legendPos val="b"/>
      <c:layout>
        <c:manualLayout>
          <c:xMode val="edge"/>
          <c:yMode val="edge"/>
          <c:x val="5.5694353065953148E-2"/>
          <c:y val="0.86218910625536227"/>
          <c:w val="0.92491624716110221"/>
          <c:h val="0.1284936271516575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089049648797"/>
          <c:y val="2.5722019203014975E-2"/>
          <c:w val="0.86219484557429271"/>
          <c:h val="0.77270102838420429"/>
        </c:manualLayout>
      </c:layout>
      <c:barChart>
        <c:barDir val="col"/>
        <c:grouping val="stacked"/>
        <c:varyColors val="0"/>
        <c:ser>
          <c:idx val="0"/>
          <c:order val="0"/>
          <c:tx>
            <c:strRef>
              <c:f>'5-1'!$A$5</c:f>
              <c:strCache>
                <c:ptCount val="1"/>
                <c:pt idx="0">
                  <c:v>Reservas Probadas</c:v>
                </c:pt>
              </c:strCache>
            </c:strRef>
          </c:tx>
          <c:spPr>
            <a:solidFill>
              <a:srgbClr val="31548C"/>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'5-1'!$B$4:$D$4</c:f>
              <c:strCache>
                <c:ptCount val="3"/>
                <c:pt idx="0">
                  <c:v>Escenario Bajo</c:v>
                </c:pt>
                <c:pt idx="1">
                  <c:v>Escenario Medio</c:v>
                </c:pt>
                <c:pt idx="2">
                  <c:v>Escenario Alto</c:v>
                </c:pt>
              </c:strCache>
            </c:strRef>
          </c:cat>
          <c:val>
            <c:numRef>
              <c:f>'5-1'!$B$5:$D$5</c:f>
              <c:numCache>
                <c:formatCode>#,##0</c:formatCode>
                <c:ptCount val="3"/>
                <c:pt idx="0">
                  <c:v>1717.9</c:v>
                </c:pt>
                <c:pt idx="1">
                  <c:v>1717.9</c:v>
                </c:pt>
                <c:pt idx="2">
                  <c:v>1717.9</c:v>
                </c:pt>
              </c:numCache>
            </c:numRef>
          </c:val>
        </c:ser>
        <c:ser>
          <c:idx val="1"/>
          <c:order val="1"/>
          <c:tx>
            <c:strRef>
              <c:f>'5-1'!$A$6</c:f>
              <c:strCache>
                <c:ptCount val="1"/>
                <c:pt idx="0">
                  <c:v>Reservas Probables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'5-1'!$B$4:$D$4</c:f>
              <c:strCache>
                <c:ptCount val="3"/>
                <c:pt idx="0">
                  <c:v>Escenario Bajo</c:v>
                </c:pt>
                <c:pt idx="1">
                  <c:v>Escenario Medio</c:v>
                </c:pt>
                <c:pt idx="2">
                  <c:v>Escenario Alto</c:v>
                </c:pt>
              </c:strCache>
            </c:strRef>
          </c:cat>
          <c:val>
            <c:numRef>
              <c:f>'5-1'!$B$6:$D$6</c:f>
              <c:numCache>
                <c:formatCode>#,##0</c:formatCode>
                <c:ptCount val="3"/>
                <c:pt idx="0">
                  <c:v>585.75</c:v>
                </c:pt>
                <c:pt idx="1">
                  <c:v>702.9</c:v>
                </c:pt>
                <c:pt idx="2">
                  <c:v>781</c:v>
                </c:pt>
              </c:numCache>
            </c:numRef>
          </c:val>
        </c:ser>
        <c:ser>
          <c:idx val="2"/>
          <c:order val="2"/>
          <c:tx>
            <c:strRef>
              <c:f>'5-1'!$A$7</c:f>
              <c:strCache>
                <c:ptCount val="1"/>
                <c:pt idx="0">
                  <c:v>Reservas Posibles </c:v>
                </c:pt>
              </c:strCache>
            </c:strRef>
          </c:tx>
          <c:spPr>
            <a:solidFill>
              <a:srgbClr val="C8B328"/>
            </a:solidFill>
            <a:ln>
              <a:noFill/>
            </a:ln>
            <a:effectLst/>
          </c:spPr>
          <c:invertIfNegative val="0"/>
          <c:dLbls>
            <c:dLbl>
              <c:idx val="0"/>
              <c:layout>
                <c:manualLayout>
                  <c:x val="0.12086606803799249"/>
                  <c:y val="-1.396075749588120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19809062422314"/>
                  <c:y val="-1.047221728998806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1732849073372288"/>
                  <c:y val="-3.490739096662688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'5-1'!$B$4:$D$4</c:f>
              <c:strCache>
                <c:ptCount val="3"/>
                <c:pt idx="0">
                  <c:v>Escenario Bajo</c:v>
                </c:pt>
                <c:pt idx="1">
                  <c:v>Escenario Medio</c:v>
                </c:pt>
                <c:pt idx="2">
                  <c:v>Escenario Alto</c:v>
                </c:pt>
              </c:strCache>
            </c:strRef>
          </c:cat>
          <c:val>
            <c:numRef>
              <c:f>'5-1'!$B$7:$D$7</c:f>
              <c:numCache>
                <c:formatCode>#,##0</c:formatCode>
                <c:ptCount val="3"/>
                <c:pt idx="0">
                  <c:v>213</c:v>
                </c:pt>
                <c:pt idx="1">
                  <c:v>319.5</c:v>
                </c:pt>
                <c:pt idx="2">
                  <c:v>426</c:v>
                </c:pt>
              </c:numCache>
            </c:numRef>
          </c:val>
        </c:ser>
        <c:ser>
          <c:idx val="3"/>
          <c:order val="3"/>
          <c:tx>
            <c:strRef>
              <c:f>'5-1'!$A$8</c:f>
              <c:strCache>
                <c:ptCount val="1"/>
                <c:pt idx="0">
                  <c:v>Recuperación Mejorada</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'5-1'!$B$4:$D$4</c:f>
              <c:strCache>
                <c:ptCount val="3"/>
                <c:pt idx="0">
                  <c:v>Escenario Bajo</c:v>
                </c:pt>
                <c:pt idx="1">
                  <c:v>Escenario Medio</c:v>
                </c:pt>
                <c:pt idx="2">
                  <c:v>Escenario Alto</c:v>
                </c:pt>
              </c:strCache>
            </c:strRef>
          </c:cat>
          <c:val>
            <c:numRef>
              <c:f>'5-1'!$B$8:$D$8</c:f>
              <c:numCache>
                <c:formatCode>#,##0</c:formatCode>
                <c:ptCount val="3"/>
                <c:pt idx="0">
                  <c:v>678.4</c:v>
                </c:pt>
                <c:pt idx="1">
                  <c:v>1017.5999999999999</c:v>
                </c:pt>
                <c:pt idx="2">
                  <c:v>1221.1199999999999</c:v>
                </c:pt>
              </c:numCache>
            </c:numRef>
          </c:val>
        </c:ser>
        <c:ser>
          <c:idx val="4"/>
          <c:order val="4"/>
          <c:tx>
            <c:strRef>
              <c:f>'5-1'!$A$9</c:f>
              <c:strCache>
                <c:ptCount val="1"/>
                <c:pt idx="0">
                  <c:v>Yet To Find</c:v>
                </c:pt>
              </c:strCache>
            </c:strRef>
          </c:tx>
          <c:spPr>
            <a:solidFill>
              <a:srgbClr val="6B8537"/>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'5-1'!$B$4:$D$4</c:f>
              <c:strCache>
                <c:ptCount val="3"/>
                <c:pt idx="0">
                  <c:v>Escenario Bajo</c:v>
                </c:pt>
                <c:pt idx="1">
                  <c:v>Escenario Medio</c:v>
                </c:pt>
                <c:pt idx="2">
                  <c:v>Escenario Alto</c:v>
                </c:pt>
              </c:strCache>
            </c:strRef>
          </c:cat>
          <c:val>
            <c:numRef>
              <c:f>'5-1'!$B$9:$D$9</c:f>
              <c:numCache>
                <c:formatCode>#,##0</c:formatCode>
                <c:ptCount val="3"/>
                <c:pt idx="1">
                  <c:v>1571</c:v>
                </c:pt>
                <c:pt idx="2">
                  <c:v>2379</c:v>
                </c:pt>
              </c:numCache>
            </c:numRef>
          </c:val>
        </c:ser>
        <c:ser>
          <c:idx val="5"/>
          <c:order val="5"/>
          <c:tx>
            <c:strRef>
              <c:f>'5-1'!$A$10</c:f>
              <c:strCache>
                <c:ptCount val="1"/>
                <c:pt idx="0">
                  <c:v>Recursos No Convencionales</c:v>
                </c:pt>
              </c:strCache>
            </c:strRef>
          </c:tx>
          <c:spPr>
            <a:solidFill>
              <a:srgbClr val="FFFF00"/>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1163008030154757"/>
                  <c:y val="-4.9301879666802245E-3"/>
                </c:manualLayout>
              </c:layout>
              <c:showLegendKey val="0"/>
              <c:showVal val="1"/>
              <c:showCatName val="0"/>
              <c:showSerName val="0"/>
              <c:showPercent val="0"/>
              <c:showBubbleSize val="0"/>
              <c:extLst>
                <c:ext xmlns:c15="http://schemas.microsoft.com/office/drawing/2012/chart" uri="{CE6537A1-D6FC-4f65-9D91-7224C49458BB}"/>
              </c:extLst>
            </c:dLbl>
            <c:spPr>
              <a:solidFill>
                <a:schemeClr val="bg1"/>
              </a:solid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'5-1'!$B$4:$D$4</c:f>
              <c:strCache>
                <c:ptCount val="3"/>
                <c:pt idx="0">
                  <c:v>Escenario Bajo</c:v>
                </c:pt>
                <c:pt idx="1">
                  <c:v>Escenario Medio</c:v>
                </c:pt>
                <c:pt idx="2">
                  <c:v>Escenario Alto</c:v>
                </c:pt>
              </c:strCache>
            </c:strRef>
          </c:cat>
          <c:val>
            <c:numRef>
              <c:f>'5-1'!$B$10:$D$10</c:f>
              <c:numCache>
                <c:formatCode>General</c:formatCode>
                <c:ptCount val="3"/>
                <c:pt idx="2">
                  <c:v>500</c:v>
                </c:pt>
              </c:numCache>
            </c:numRef>
          </c:val>
        </c:ser>
        <c:dLbls>
          <c:showLegendKey val="0"/>
          <c:showVal val="0"/>
          <c:showCatName val="0"/>
          <c:showSerName val="0"/>
          <c:showPercent val="0"/>
          <c:showBubbleSize val="0"/>
        </c:dLbls>
        <c:gapWidth val="74"/>
        <c:overlap val="100"/>
        <c:axId val="333402192"/>
        <c:axId val="333404544"/>
      </c:barChart>
      <c:catAx>
        <c:axId val="33340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crossAx val="333404544"/>
        <c:crosses val="autoZero"/>
        <c:auto val="1"/>
        <c:lblAlgn val="ctr"/>
        <c:lblOffset val="100"/>
        <c:noMultiLvlLbl val="0"/>
      </c:catAx>
      <c:valAx>
        <c:axId val="333404544"/>
        <c:scaling>
          <c:orientation val="minMax"/>
        </c:scaling>
        <c:delete val="0"/>
        <c:axPos val="l"/>
        <c:majorGridlines>
          <c:spPr>
            <a:ln w="952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Arial" panose="020B0604020202020204" pitchFamily="34" charset="0"/>
                  </a:defRPr>
                </a:pPr>
                <a:r>
                  <a:rPr lang="es-ES" sz="1200" b="1">
                    <a:latin typeface="+mn-lt"/>
                  </a:rPr>
                  <a:t>MBBL</a:t>
                </a:r>
              </a:p>
            </c:rich>
          </c:tx>
          <c:layout>
            <c:manualLayout>
              <c:xMode val="edge"/>
              <c:yMode val="edge"/>
              <c:x val="6.4901823211146849E-3"/>
              <c:y val="0.3736047731364872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crossAx val="333402192"/>
        <c:crosses val="autoZero"/>
        <c:crossBetween val="between"/>
      </c:valAx>
      <c:spPr>
        <a:noFill/>
        <a:ln>
          <a:noFill/>
        </a:ln>
        <a:effectLst/>
      </c:spPr>
    </c:plotArea>
    <c:legend>
      <c:legendPos val="b"/>
      <c:layout>
        <c:manualLayout>
          <c:xMode val="edge"/>
          <c:yMode val="edge"/>
          <c:x val="2.8298877393920171E-2"/>
          <c:y val="0.89989114130116876"/>
          <c:w val="0.96388851851851853"/>
          <c:h val="8.9800990832273345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Arial" panose="020B0604020202020204" pitchFamily="34" charset="0"/>
            </a:defRPr>
          </a:pPr>
          <a:endParaRPr lang="es-E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Arial" panose="020B0604020202020204" pitchFamily="34" charset="0"/>
              </a:defRPr>
            </a:pPr>
            <a:r>
              <a:rPr lang="es-CO" sz="1300" b="1">
                <a:latin typeface="+mn-lt"/>
              </a:rPr>
              <a:t>Poliducto Cartago - Yumbo</a:t>
            </a:r>
          </a:p>
        </c:rich>
      </c:tx>
      <c:overlay val="0"/>
      <c:spPr>
        <a:noFill/>
        <a:ln>
          <a:noFill/>
        </a:ln>
        <a:effectLst/>
      </c:spPr>
      <c:txPr>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Arial" panose="020B0604020202020204" pitchFamily="34" charset="0"/>
            </a:defRPr>
          </a:pPr>
          <a:endParaRPr lang="es-ES"/>
        </a:p>
      </c:txPr>
    </c:title>
    <c:autoTitleDeleted val="0"/>
    <c:plotArea>
      <c:layout>
        <c:manualLayout>
          <c:layoutTarget val="inner"/>
          <c:xMode val="edge"/>
          <c:yMode val="edge"/>
          <c:x val="9.9494498222337732E-2"/>
          <c:y val="2.1111550280558451E-2"/>
          <c:w val="0.88762481814796257"/>
          <c:h val="0.79460213488597764"/>
        </c:manualLayout>
      </c:layout>
      <c:areaChart>
        <c:grouping val="stacked"/>
        <c:varyColors val="0"/>
        <c:ser>
          <c:idx val="1"/>
          <c:order val="1"/>
          <c:tx>
            <c:strRef>
              <c:f>'27 P15'!$A$8</c:f>
              <c:strCache>
                <c:ptCount val="1"/>
                <c:pt idx="0">
                  <c:v>Demanda</c:v>
                </c:pt>
              </c:strCache>
            </c:strRef>
          </c:tx>
          <c:spPr>
            <a:solidFill>
              <a:schemeClr val="accent1"/>
            </a:solidFill>
            <a:ln>
              <a:noFill/>
            </a:ln>
            <a:effectLst/>
          </c:spPr>
          <c:cat>
            <c:numRef>
              <c:f>'27 P15'!$B$6:$V$6</c:f>
              <c:numCache>
                <c:formatCode>General</c:formatCode>
                <c:ptCount val="2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numCache>
            </c:numRef>
          </c:cat>
          <c:val>
            <c:numRef>
              <c:f>'27 P15'!$B$8:$V$8</c:f>
              <c:numCache>
                <c:formatCode>0.0</c:formatCode>
                <c:ptCount val="21"/>
                <c:pt idx="0">
                  <c:v>33.931958580833843</c:v>
                </c:pt>
                <c:pt idx="1">
                  <c:v>34.947363241824057</c:v>
                </c:pt>
                <c:pt idx="2">
                  <c:v>35.517298471228166</c:v>
                </c:pt>
                <c:pt idx="3">
                  <c:v>36.296505675597665</c:v>
                </c:pt>
                <c:pt idx="4">
                  <c:v>36.89948941110891</c:v>
                </c:pt>
                <c:pt idx="5">
                  <c:v>37.414279933595679</c:v>
                </c:pt>
                <c:pt idx="6">
                  <c:v>37.714919819810106</c:v>
                </c:pt>
                <c:pt idx="7">
                  <c:v>37.882389811626808</c:v>
                </c:pt>
                <c:pt idx="8">
                  <c:v>38.411009693602999</c:v>
                </c:pt>
                <c:pt idx="9">
                  <c:v>38.937984801682205</c:v>
                </c:pt>
                <c:pt idx="10">
                  <c:v>39.450554271674051</c:v>
                </c:pt>
                <c:pt idx="11">
                  <c:v>39.920743242586902</c:v>
                </c:pt>
                <c:pt idx="12">
                  <c:v>40.358006031577531</c:v>
                </c:pt>
                <c:pt idx="13">
                  <c:v>40.776463539455861</c:v>
                </c:pt>
                <c:pt idx="14">
                  <c:v>41.141410749310921</c:v>
                </c:pt>
                <c:pt idx="15">
                  <c:v>41.440294414473463</c:v>
                </c:pt>
                <c:pt idx="16">
                  <c:v>41.662049045898101</c:v>
                </c:pt>
                <c:pt idx="17">
                  <c:v>41.229801327661995</c:v>
                </c:pt>
                <c:pt idx="18">
                  <c:v>41.467955867619018</c:v>
                </c:pt>
                <c:pt idx="19">
                  <c:v>41.68457907413309</c:v>
                </c:pt>
                <c:pt idx="20">
                  <c:v>41.880245871257259</c:v>
                </c:pt>
              </c:numCache>
            </c:numRef>
          </c:val>
        </c:ser>
        <c:dLbls>
          <c:showLegendKey val="0"/>
          <c:showVal val="0"/>
          <c:showCatName val="0"/>
          <c:showSerName val="0"/>
          <c:showPercent val="0"/>
          <c:showBubbleSize val="0"/>
        </c:dLbls>
        <c:axId val="333403368"/>
        <c:axId val="333397096"/>
      </c:areaChart>
      <c:lineChart>
        <c:grouping val="standard"/>
        <c:varyColors val="0"/>
        <c:ser>
          <c:idx val="0"/>
          <c:order val="0"/>
          <c:tx>
            <c:strRef>
              <c:f>'27 P15'!$A$7</c:f>
              <c:strCache>
                <c:ptCount val="1"/>
                <c:pt idx="0">
                  <c:v>Capacidad</c:v>
                </c:pt>
              </c:strCache>
            </c:strRef>
          </c:tx>
          <c:spPr>
            <a:ln w="38100" cap="rnd">
              <a:solidFill>
                <a:srgbClr val="FF0000"/>
              </a:solidFill>
              <a:round/>
            </a:ln>
            <a:effectLst/>
          </c:spPr>
          <c:marker>
            <c:symbol val="none"/>
          </c:marker>
          <c:cat>
            <c:numRef>
              <c:f>'27 P15'!$B$6:$V$6</c:f>
              <c:numCache>
                <c:formatCode>General</c:formatCode>
                <c:ptCount val="21"/>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numCache>
            </c:numRef>
          </c:cat>
          <c:val>
            <c:numRef>
              <c:f>'27 P15'!$B$7:$V$7</c:f>
              <c:numCache>
                <c:formatCode>0.0</c:formatCode>
                <c:ptCount val="21"/>
                <c:pt idx="0">
                  <c:v>40.095999999999997</c:v>
                </c:pt>
                <c:pt idx="1">
                  <c:v>40.095999999999997</c:v>
                </c:pt>
                <c:pt idx="2">
                  <c:v>40.095999999999997</c:v>
                </c:pt>
                <c:pt idx="3">
                  <c:v>40.095999999999997</c:v>
                </c:pt>
                <c:pt idx="4">
                  <c:v>40.095999999999997</c:v>
                </c:pt>
                <c:pt idx="5">
                  <c:v>40.095999999999997</c:v>
                </c:pt>
                <c:pt idx="6">
                  <c:v>40.095999999999997</c:v>
                </c:pt>
                <c:pt idx="7">
                  <c:v>40.095999999999997</c:v>
                </c:pt>
                <c:pt idx="8">
                  <c:v>40.095999999999997</c:v>
                </c:pt>
                <c:pt idx="9">
                  <c:v>40.095999999999997</c:v>
                </c:pt>
                <c:pt idx="10">
                  <c:v>40.095999999999997</c:v>
                </c:pt>
                <c:pt idx="11">
                  <c:v>60.143999999999998</c:v>
                </c:pt>
                <c:pt idx="12">
                  <c:v>60.143999999999998</c:v>
                </c:pt>
                <c:pt idx="13">
                  <c:v>60.143999999999998</c:v>
                </c:pt>
                <c:pt idx="14">
                  <c:v>60.143999999999998</c:v>
                </c:pt>
                <c:pt idx="15">
                  <c:v>60.143999999999998</c:v>
                </c:pt>
                <c:pt idx="16">
                  <c:v>60.143999999999998</c:v>
                </c:pt>
                <c:pt idx="17">
                  <c:v>60.143999999999998</c:v>
                </c:pt>
                <c:pt idx="18">
                  <c:v>60.143999999999998</c:v>
                </c:pt>
                <c:pt idx="19">
                  <c:v>60.143999999999998</c:v>
                </c:pt>
                <c:pt idx="20">
                  <c:v>60.143999999999998</c:v>
                </c:pt>
              </c:numCache>
            </c:numRef>
          </c:val>
          <c:smooth val="0"/>
        </c:ser>
        <c:dLbls>
          <c:showLegendKey val="0"/>
          <c:showVal val="0"/>
          <c:showCatName val="0"/>
          <c:showSerName val="0"/>
          <c:showPercent val="0"/>
          <c:showBubbleSize val="0"/>
        </c:dLbls>
        <c:marker val="1"/>
        <c:smooth val="0"/>
        <c:axId val="333403368"/>
        <c:axId val="333397096"/>
      </c:lineChart>
      <c:catAx>
        <c:axId val="333403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crossAx val="333397096"/>
        <c:crosses val="autoZero"/>
        <c:auto val="1"/>
        <c:lblAlgn val="ctr"/>
        <c:lblOffset val="100"/>
        <c:noMultiLvlLbl val="0"/>
      </c:catAx>
      <c:valAx>
        <c:axId val="333397096"/>
        <c:scaling>
          <c:orientation val="minMax"/>
        </c:scaling>
        <c:delete val="0"/>
        <c:axPos val="l"/>
        <c:majorGridlines>
          <c:spPr>
            <a:ln w="6350"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Arial" panose="020B0604020202020204" pitchFamily="34" charset="0"/>
                  </a:defRPr>
                </a:pPr>
                <a:r>
                  <a:rPr lang="es-CO" sz="1200" b="1">
                    <a:solidFill>
                      <a:sysClr val="windowText" lastClr="000000"/>
                    </a:solidFill>
                    <a:latin typeface="+mn-lt"/>
                    <a:cs typeface="Arial" panose="020B0604020202020204" pitchFamily="34" charset="0"/>
                  </a:rPr>
                  <a:t>kBPD</a:t>
                </a:r>
              </a:p>
            </c:rich>
          </c:tx>
          <c:layout>
            <c:manualLayout>
              <c:xMode val="edge"/>
              <c:yMode val="edge"/>
              <c:x val="1.3506155781251661E-3"/>
              <c:y val="0.362972277027603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crossAx val="333403368"/>
        <c:crosses val="autoZero"/>
        <c:crossBetween val="midCat"/>
      </c:valAx>
      <c:spPr>
        <a:noFill/>
        <a:ln>
          <a:noFill/>
        </a:ln>
        <a:effectLst/>
      </c:spPr>
    </c:plotArea>
    <c:legend>
      <c:legendPos val="b"/>
      <c:layout>
        <c:manualLayout>
          <c:xMode val="edge"/>
          <c:yMode val="edge"/>
          <c:x val="6.9568534950601113E-2"/>
          <c:y val="0.94333999999999996"/>
          <c:w val="0.91541275505124309"/>
          <c:h val="5.6266388888888887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j-lt"/>
              <a:ea typeface="+mn-ea"/>
              <a:cs typeface="Arial" panose="020B0604020202020204" pitchFamily="34" charset="0"/>
            </a:defRPr>
          </a:pPr>
          <a:endParaRPr lang="es-ES"/>
        </a:p>
      </c:txPr>
    </c:legend>
    <c:plotVisOnly val="1"/>
    <c:dispBlanksAs val="zero"/>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ysClr val="windowText" lastClr="000000"/>
                </a:solidFill>
                <a:latin typeface="+mj-lt"/>
                <a:ea typeface="+mn-ea"/>
                <a:cs typeface="Arial" panose="020B0604020202020204" pitchFamily="34" charset="0"/>
              </a:defRPr>
            </a:pPr>
            <a:r>
              <a:rPr lang="es-CO" sz="1300" b="1">
                <a:latin typeface="+mj-lt"/>
                <a:cs typeface="Arial" panose="020B0604020202020204" pitchFamily="34" charset="0"/>
              </a:rPr>
              <a:t>Poliducto Yumbo - Buenaventura </a:t>
            </a:r>
          </a:p>
        </c:rich>
      </c:tx>
      <c:overlay val="0"/>
      <c:spPr>
        <a:noFill/>
        <a:ln>
          <a:noFill/>
        </a:ln>
        <a:effectLst/>
      </c:spPr>
      <c:txPr>
        <a:bodyPr rot="0" spcFirstLastPara="1" vertOverflow="ellipsis" vert="horz" wrap="square" anchor="ctr" anchorCtr="1"/>
        <a:lstStyle/>
        <a:p>
          <a:pPr>
            <a:defRPr sz="1300" b="1" i="0" u="none" strike="noStrike" kern="1200" spc="0" baseline="0">
              <a:solidFill>
                <a:sysClr val="windowText" lastClr="000000"/>
              </a:solidFill>
              <a:latin typeface="+mj-lt"/>
              <a:ea typeface="+mn-ea"/>
              <a:cs typeface="Arial" panose="020B0604020202020204" pitchFamily="34" charset="0"/>
            </a:defRPr>
          </a:pPr>
          <a:endParaRPr lang="es-ES"/>
        </a:p>
      </c:txPr>
    </c:title>
    <c:autoTitleDeleted val="0"/>
    <c:plotArea>
      <c:layout>
        <c:manualLayout>
          <c:layoutTarget val="inner"/>
          <c:xMode val="edge"/>
          <c:yMode val="edge"/>
          <c:x val="8.6605603306300613E-2"/>
          <c:y val="2.1111550280558451E-2"/>
          <c:w val="0.90051362001125068"/>
          <c:h val="0.75100385768063038"/>
        </c:manualLayout>
      </c:layout>
      <c:areaChart>
        <c:grouping val="stacked"/>
        <c:varyColors val="0"/>
        <c:ser>
          <c:idx val="1"/>
          <c:order val="1"/>
          <c:tx>
            <c:strRef>
              <c:f>'30 P18'!$A$8</c:f>
              <c:strCache>
                <c:ptCount val="1"/>
                <c:pt idx="0">
                  <c:v>Demanda</c:v>
                </c:pt>
              </c:strCache>
            </c:strRef>
          </c:tx>
          <c:spPr>
            <a:solidFill>
              <a:schemeClr val="accent1"/>
            </a:solidFill>
            <a:ln>
              <a:noFill/>
            </a:ln>
            <a:effectLst/>
          </c:spPr>
          <c:cat>
            <c:numRef>
              <c:f>'30 P18'!$B$6:$U$6</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'30 P18'!$B$8:$U$8</c:f>
              <c:numCache>
                <c:formatCode>0.0</c:formatCode>
                <c:ptCount val="20"/>
                <c:pt idx="0">
                  <c:v>2.1842821903053884</c:v>
                </c:pt>
                <c:pt idx="1">
                  <c:v>2.2361856654791774</c:v>
                </c:pt>
                <c:pt idx="2">
                  <c:v>2.2694379021806719</c:v>
                </c:pt>
                <c:pt idx="3">
                  <c:v>2.311057570610894</c:v>
                </c:pt>
                <c:pt idx="4">
                  <c:v>2.3453682710652317</c:v>
                </c:pt>
                <c:pt idx="5">
                  <c:v>2.3753815908054956</c:v>
                </c:pt>
                <c:pt idx="6">
                  <c:v>2.3806469906428047</c:v>
                </c:pt>
                <c:pt idx="7">
                  <c:v>2.3807446111067376</c:v>
                </c:pt>
                <c:pt idx="8">
                  <c:v>2.3999954548161209</c:v>
                </c:pt>
                <c:pt idx="9">
                  <c:v>2.4197115666090139</c:v>
                </c:pt>
                <c:pt idx="10">
                  <c:v>2.4398150867262594</c:v>
                </c:pt>
                <c:pt idx="11">
                  <c:v>2.4587948346898685</c:v>
                </c:pt>
                <c:pt idx="12">
                  <c:v>2.4769804093523673</c:v>
                </c:pt>
                <c:pt idx="13">
                  <c:v>2.494890178189018</c:v>
                </c:pt>
                <c:pt idx="14">
                  <c:v>2.5109051247212442</c:v>
                </c:pt>
                <c:pt idx="15">
                  <c:v>2.524742912428791</c:v>
                </c:pt>
                <c:pt idx="16">
                  <c:v>2.5352892769448423</c:v>
                </c:pt>
                <c:pt idx="17">
                  <c:v>2.5162984747157582</c:v>
                </c:pt>
                <c:pt idx="18">
                  <c:v>2.5290122633219481</c:v>
                </c:pt>
                <c:pt idx="19">
                  <c:v>2.5411022137807828</c:v>
                </c:pt>
              </c:numCache>
            </c:numRef>
          </c:val>
        </c:ser>
        <c:dLbls>
          <c:showLegendKey val="0"/>
          <c:showVal val="0"/>
          <c:showCatName val="0"/>
          <c:showSerName val="0"/>
          <c:showPercent val="0"/>
          <c:showBubbleSize val="0"/>
        </c:dLbls>
        <c:axId val="333403760"/>
        <c:axId val="333402976"/>
      </c:areaChart>
      <c:lineChart>
        <c:grouping val="standard"/>
        <c:varyColors val="0"/>
        <c:ser>
          <c:idx val="0"/>
          <c:order val="0"/>
          <c:tx>
            <c:strRef>
              <c:f>'30 P18'!$A$7</c:f>
              <c:strCache>
                <c:ptCount val="1"/>
                <c:pt idx="0">
                  <c:v>Capacidad</c:v>
                </c:pt>
              </c:strCache>
            </c:strRef>
          </c:tx>
          <c:spPr>
            <a:ln w="38100" cap="rnd">
              <a:solidFill>
                <a:srgbClr val="FF0000"/>
              </a:solidFill>
              <a:round/>
            </a:ln>
            <a:effectLst/>
          </c:spPr>
          <c:marker>
            <c:symbol val="none"/>
          </c:marker>
          <c:cat>
            <c:numRef>
              <c:f>'30 P18'!$B$6:$U$6</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'30 P18'!$B$7:$U$7</c:f>
              <c:numCache>
                <c:formatCode>0.0</c:formatCode>
                <c:ptCount val="20"/>
                <c:pt idx="0">
                  <c:v>13.8</c:v>
                </c:pt>
                <c:pt idx="1">
                  <c:v>13.8</c:v>
                </c:pt>
                <c:pt idx="2">
                  <c:v>13.8</c:v>
                </c:pt>
                <c:pt idx="3">
                  <c:v>13.8</c:v>
                </c:pt>
                <c:pt idx="4">
                  <c:v>13.8</c:v>
                </c:pt>
                <c:pt idx="5">
                  <c:v>13.8</c:v>
                </c:pt>
                <c:pt idx="6">
                  <c:v>13.8</c:v>
                </c:pt>
                <c:pt idx="7">
                  <c:v>13.8</c:v>
                </c:pt>
                <c:pt idx="8">
                  <c:v>13.8</c:v>
                </c:pt>
                <c:pt idx="9">
                  <c:v>13.8</c:v>
                </c:pt>
                <c:pt idx="10">
                  <c:v>13.8</c:v>
                </c:pt>
                <c:pt idx="11">
                  <c:v>13.8</c:v>
                </c:pt>
                <c:pt idx="12">
                  <c:v>13.8</c:v>
                </c:pt>
                <c:pt idx="13">
                  <c:v>13.8</c:v>
                </c:pt>
                <c:pt idx="14">
                  <c:v>13.8</c:v>
                </c:pt>
                <c:pt idx="15">
                  <c:v>13.8</c:v>
                </c:pt>
                <c:pt idx="16">
                  <c:v>13.8</c:v>
                </c:pt>
                <c:pt idx="17">
                  <c:v>13.8</c:v>
                </c:pt>
                <c:pt idx="18">
                  <c:v>13.8</c:v>
                </c:pt>
                <c:pt idx="19">
                  <c:v>13.8</c:v>
                </c:pt>
              </c:numCache>
            </c:numRef>
          </c:val>
          <c:smooth val="0"/>
        </c:ser>
        <c:dLbls>
          <c:showLegendKey val="0"/>
          <c:showVal val="0"/>
          <c:showCatName val="0"/>
          <c:showSerName val="0"/>
          <c:showPercent val="0"/>
          <c:showBubbleSize val="0"/>
        </c:dLbls>
        <c:marker val="1"/>
        <c:smooth val="0"/>
        <c:axId val="333403760"/>
        <c:axId val="333402976"/>
      </c:lineChart>
      <c:catAx>
        <c:axId val="333403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Arial" panose="020B0604020202020204" pitchFamily="34" charset="0"/>
              </a:defRPr>
            </a:pPr>
            <a:endParaRPr lang="es-ES"/>
          </a:p>
        </c:txPr>
        <c:crossAx val="333402976"/>
        <c:crosses val="autoZero"/>
        <c:auto val="1"/>
        <c:lblAlgn val="ctr"/>
        <c:lblOffset val="100"/>
        <c:noMultiLvlLbl val="0"/>
      </c:catAx>
      <c:valAx>
        <c:axId val="333402976"/>
        <c:scaling>
          <c:orientation val="minMax"/>
        </c:scaling>
        <c:delete val="0"/>
        <c:axPos val="l"/>
        <c:majorGridlines>
          <c:spPr>
            <a:ln w="6350"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j-lt"/>
                    <a:ea typeface="+mn-ea"/>
                    <a:cs typeface="Arial" panose="020B0604020202020204" pitchFamily="34" charset="0"/>
                  </a:defRPr>
                </a:pPr>
                <a:r>
                  <a:rPr lang="es-CO" sz="1200" b="1">
                    <a:latin typeface="+mj-lt"/>
                    <a:cs typeface="Arial" panose="020B0604020202020204" pitchFamily="34" charset="0"/>
                  </a:rPr>
                  <a:t>kBPD</a:t>
                </a:r>
              </a:p>
            </c:rich>
          </c:tx>
          <c:layout>
            <c:manualLayout>
              <c:xMode val="edge"/>
              <c:yMode val="edge"/>
              <c:x val="1.3506155781251661E-3"/>
              <c:y val="0.3595127961295218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j-lt"/>
                  <a:ea typeface="+mn-ea"/>
                  <a:cs typeface="Arial" panose="020B0604020202020204" pitchFamily="34" charset="0"/>
                </a:defRPr>
              </a:pPr>
              <a:endParaRPr lang="es-E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Arial" panose="020B0604020202020204" pitchFamily="34" charset="0"/>
              </a:defRPr>
            </a:pPr>
            <a:endParaRPr lang="es-ES"/>
          </a:p>
        </c:txPr>
        <c:crossAx val="333403760"/>
        <c:crosses val="autoZero"/>
        <c:crossBetween val="midCat"/>
      </c:valAx>
      <c:spPr>
        <a:noFill/>
        <a:ln>
          <a:noFill/>
        </a:ln>
        <a:effectLst/>
      </c:spPr>
    </c:plotArea>
    <c:legend>
      <c:legendPos val="b"/>
      <c:layout>
        <c:manualLayout>
          <c:xMode val="edge"/>
          <c:yMode val="edge"/>
          <c:x val="6.9568534950601113E-2"/>
          <c:y val="0.93988048719297446"/>
          <c:w val="0.9068256122015862"/>
          <c:h val="5.6266388888888887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j-lt"/>
              <a:ea typeface="+mn-ea"/>
              <a:cs typeface="Arial" panose="020B0604020202020204" pitchFamily="34" charset="0"/>
            </a:defRPr>
          </a:pPr>
          <a:endParaRPr lang="es-ES"/>
        </a:p>
      </c:txPr>
    </c:legend>
    <c:plotVisOnly val="1"/>
    <c:dispBlanksAs val="zero"/>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4B22F-6FAF-4378-B4F2-C4A1FB16434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4BB4A01-6F85-4489-9AC1-1D8AC7AD9AFE}">
      <dgm:prSet phldrT="[Texto]" custT="1"/>
      <dgm:spPr>
        <a:solidFill>
          <a:srgbClr val="0070C0"/>
        </a:solidFill>
      </dgm:spPr>
      <dgm:t>
        <a:bodyPr/>
        <a:lstStyle/>
        <a:p>
          <a:r>
            <a:rPr lang="es-ES" sz="1600" b="1" dirty="0" smtClean="0"/>
            <a:t>Soluciones de Abastecimiento</a:t>
          </a:r>
          <a:endParaRPr lang="es-ES" sz="1600" b="1" dirty="0"/>
        </a:p>
      </dgm:t>
    </dgm:pt>
    <dgm:pt modelId="{132CF1C9-8A4F-4CD1-B9C2-74BD2653FBF6}" type="parTrans" cxnId="{18F1BC41-F842-476B-B2A8-B48A44D5702E}">
      <dgm:prSet/>
      <dgm:spPr/>
      <dgm:t>
        <a:bodyPr/>
        <a:lstStyle/>
        <a:p>
          <a:endParaRPr lang="es-ES"/>
        </a:p>
      </dgm:t>
    </dgm:pt>
    <dgm:pt modelId="{D4E2CF00-D107-4020-8D0F-8CE58FB97A46}" type="sibTrans" cxnId="{18F1BC41-F842-476B-B2A8-B48A44D5702E}">
      <dgm:prSet/>
      <dgm:spPr/>
      <dgm:t>
        <a:bodyPr/>
        <a:lstStyle/>
        <a:p>
          <a:endParaRPr lang="es-ES"/>
        </a:p>
      </dgm:t>
    </dgm:pt>
    <dgm:pt modelId="{7BDA202A-BB4C-42A9-AEEE-230BB9D39853}">
      <dgm:prSet phldrT="[Texto]" custT="1"/>
      <dgm:spPr>
        <a:solidFill>
          <a:schemeClr val="accent1">
            <a:lumMod val="20000"/>
            <a:lumOff val="80000"/>
            <a:alpha val="90000"/>
          </a:schemeClr>
        </a:solidFill>
        <a:ln>
          <a:solidFill>
            <a:srgbClr val="0070C0"/>
          </a:solidFill>
        </a:ln>
      </dgm:spPr>
      <dgm:t>
        <a:bodyPr/>
        <a:lstStyle/>
        <a:p>
          <a:pPr algn="l"/>
          <a:r>
            <a:rPr lang="es-CO" sz="1500" dirty="0" smtClean="0"/>
            <a:t>1. Ampliación de la capacidad de almacenamiento en terminales</a:t>
          </a:r>
          <a:endParaRPr lang="es-ES" sz="1500" dirty="0"/>
        </a:p>
      </dgm:t>
    </dgm:pt>
    <dgm:pt modelId="{F6E33F6C-CFC7-480F-B290-828DD8F65F9C}" type="parTrans" cxnId="{4049E9CC-90E7-42ED-896C-D252160C0D53}">
      <dgm:prSet/>
      <dgm:spPr/>
      <dgm:t>
        <a:bodyPr/>
        <a:lstStyle/>
        <a:p>
          <a:endParaRPr lang="es-ES"/>
        </a:p>
      </dgm:t>
    </dgm:pt>
    <dgm:pt modelId="{8DFA6B48-6C0F-4E74-B447-5C13A05CDD29}" type="sibTrans" cxnId="{4049E9CC-90E7-42ED-896C-D252160C0D53}">
      <dgm:prSet/>
      <dgm:spPr/>
      <dgm:t>
        <a:bodyPr/>
        <a:lstStyle/>
        <a:p>
          <a:endParaRPr lang="es-ES"/>
        </a:p>
      </dgm:t>
    </dgm:pt>
    <dgm:pt modelId="{DF31AB0B-7C6D-47E2-8C6A-20F8712F1DE5}">
      <dgm:prSet phldrT="[Texto]" custT="1"/>
      <dgm:spPr>
        <a:solidFill>
          <a:schemeClr val="accent1">
            <a:lumMod val="20000"/>
            <a:lumOff val="80000"/>
            <a:alpha val="90000"/>
          </a:schemeClr>
        </a:solidFill>
        <a:ln>
          <a:solidFill>
            <a:srgbClr val="0070C0"/>
          </a:solidFill>
        </a:ln>
      </dgm:spPr>
      <dgm:t>
        <a:bodyPr/>
        <a:lstStyle/>
        <a:p>
          <a:pPr algn="l"/>
          <a:r>
            <a:rPr lang="es-CO" sz="1500" dirty="0" smtClean="0"/>
            <a:t>2</a:t>
          </a:r>
          <a:r>
            <a:rPr lang="es-CO" sz="1400" dirty="0" smtClean="0"/>
            <a:t>. Ampliación sistema de transporte actual</a:t>
          </a:r>
          <a:endParaRPr lang="es-ES" sz="1500" dirty="0"/>
        </a:p>
      </dgm:t>
    </dgm:pt>
    <dgm:pt modelId="{325ADCEE-C6FB-43B8-94F1-74751D814A9B}" type="parTrans" cxnId="{73AD4E91-1F45-4421-B60C-BC60B1F4D979}">
      <dgm:prSet/>
      <dgm:spPr/>
      <dgm:t>
        <a:bodyPr/>
        <a:lstStyle/>
        <a:p>
          <a:endParaRPr lang="es-ES"/>
        </a:p>
      </dgm:t>
    </dgm:pt>
    <dgm:pt modelId="{9EDA99B2-65AB-4DDB-B0BF-0C8D7FE09CE1}" type="sibTrans" cxnId="{73AD4E91-1F45-4421-B60C-BC60B1F4D979}">
      <dgm:prSet/>
      <dgm:spPr/>
      <dgm:t>
        <a:bodyPr/>
        <a:lstStyle/>
        <a:p>
          <a:endParaRPr lang="es-ES"/>
        </a:p>
      </dgm:t>
    </dgm:pt>
    <dgm:pt modelId="{FBC47B40-2416-449D-94ED-72D2D4F362EC}">
      <dgm:prSet phldrT="[Texto]" custT="1"/>
      <dgm:spPr>
        <a:solidFill>
          <a:srgbClr val="00B050"/>
        </a:solidFill>
      </dgm:spPr>
      <dgm:t>
        <a:bodyPr/>
        <a:lstStyle/>
        <a:p>
          <a:r>
            <a:rPr lang="es-ES" sz="1400" b="1" dirty="0" smtClean="0"/>
            <a:t>Soluciones de </a:t>
          </a:r>
          <a:r>
            <a:rPr lang="es-ES" sz="1600" b="1" dirty="0" smtClean="0"/>
            <a:t>Confiabilidad</a:t>
          </a:r>
          <a:endParaRPr lang="es-ES" sz="1400" b="1" dirty="0"/>
        </a:p>
      </dgm:t>
    </dgm:pt>
    <dgm:pt modelId="{42390924-2ADC-470C-896F-1BC0AC6394E9}" type="parTrans" cxnId="{F25E9430-CCFD-46DE-8EBA-5CE8593E6CE6}">
      <dgm:prSet/>
      <dgm:spPr/>
      <dgm:t>
        <a:bodyPr/>
        <a:lstStyle/>
        <a:p>
          <a:endParaRPr lang="es-ES"/>
        </a:p>
      </dgm:t>
    </dgm:pt>
    <dgm:pt modelId="{12D68FF2-4B2B-4A92-AAAA-7905443781FD}" type="sibTrans" cxnId="{F25E9430-CCFD-46DE-8EBA-5CE8593E6CE6}">
      <dgm:prSet/>
      <dgm:spPr/>
      <dgm:t>
        <a:bodyPr/>
        <a:lstStyle/>
        <a:p>
          <a:endParaRPr lang="es-ES"/>
        </a:p>
      </dgm:t>
    </dgm:pt>
    <dgm:pt modelId="{17D2FD49-11F6-4611-BF0D-31C67ED46EAA}">
      <dgm:prSet phldrT="[Texto]" custT="1"/>
      <dgm:spPr>
        <a:solidFill>
          <a:schemeClr val="accent3">
            <a:lumMod val="20000"/>
            <a:lumOff val="80000"/>
            <a:alpha val="90000"/>
          </a:schemeClr>
        </a:solidFill>
        <a:ln>
          <a:solidFill>
            <a:srgbClr val="00B050"/>
          </a:solidFill>
        </a:ln>
      </dgm:spPr>
      <dgm:t>
        <a:bodyPr/>
        <a:lstStyle/>
        <a:p>
          <a:pPr algn="l" defTabSz="622300">
            <a:spcAft>
              <a:spcPct val="35000"/>
            </a:spcAft>
          </a:pPr>
          <a:r>
            <a:rPr lang="es-CO" sz="1400" dirty="0" smtClean="0"/>
            <a:t>1. </a:t>
          </a:r>
          <a:r>
            <a:rPr lang="es-ES" sz="1400" dirty="0" smtClean="0"/>
            <a:t>Almacenamientos Estratégicos</a:t>
          </a:r>
        </a:p>
        <a:p>
          <a:pPr algn="ctr" defTabSz="687388">
            <a:spcAft>
              <a:spcPts val="0"/>
            </a:spcAft>
          </a:pPr>
          <a:r>
            <a:rPr lang="es-ES" sz="1400" dirty="0" smtClean="0"/>
            <a:t>- Barranca</a:t>
          </a:r>
        </a:p>
        <a:p>
          <a:pPr algn="ctr" defTabSz="687388">
            <a:spcAft>
              <a:spcPts val="0"/>
            </a:spcAft>
          </a:pPr>
          <a:r>
            <a:rPr lang="es-ES" sz="1400" dirty="0" smtClean="0"/>
            <a:t>- Terminales</a:t>
          </a:r>
        </a:p>
        <a:p>
          <a:pPr algn="ctr" defTabSz="687388">
            <a:spcAft>
              <a:spcPts val="0"/>
            </a:spcAft>
          </a:pPr>
          <a:r>
            <a:rPr lang="es-ES" sz="1400" dirty="0" smtClean="0"/>
            <a:t>- Sebastopol</a:t>
          </a:r>
          <a:endParaRPr lang="es-ES" sz="1400" dirty="0"/>
        </a:p>
      </dgm:t>
    </dgm:pt>
    <dgm:pt modelId="{6F8064CA-8D05-400C-83B9-B52C8F67698A}" type="parTrans" cxnId="{142076E1-D8DD-4B7D-A996-59C27006E82B}">
      <dgm:prSet/>
      <dgm:spPr>
        <a:solidFill>
          <a:srgbClr val="00B050"/>
        </a:solidFill>
        <a:ln>
          <a:solidFill>
            <a:srgbClr val="00B050"/>
          </a:solidFill>
        </a:ln>
      </dgm:spPr>
      <dgm:t>
        <a:bodyPr/>
        <a:lstStyle/>
        <a:p>
          <a:endParaRPr lang="es-ES"/>
        </a:p>
      </dgm:t>
    </dgm:pt>
    <dgm:pt modelId="{E4AD66CA-CB6B-4FBD-88AF-BEE0D65D9276}" type="sibTrans" cxnId="{142076E1-D8DD-4B7D-A996-59C27006E82B}">
      <dgm:prSet/>
      <dgm:spPr/>
      <dgm:t>
        <a:bodyPr/>
        <a:lstStyle/>
        <a:p>
          <a:endParaRPr lang="es-ES"/>
        </a:p>
      </dgm:t>
    </dgm:pt>
    <dgm:pt modelId="{26F2AA69-B79A-41A0-A8D9-5FBC73BC8DD7}">
      <dgm:prSet phldrT="[Texto]" custT="1"/>
      <dgm:spPr>
        <a:solidFill>
          <a:schemeClr val="accent1">
            <a:lumMod val="20000"/>
            <a:lumOff val="80000"/>
            <a:alpha val="90000"/>
          </a:schemeClr>
        </a:solidFill>
        <a:ln>
          <a:solidFill>
            <a:srgbClr val="0070C0"/>
          </a:solidFill>
        </a:ln>
      </dgm:spPr>
      <dgm:t>
        <a:bodyPr/>
        <a:lstStyle/>
        <a:p>
          <a:pPr algn="l">
            <a:lnSpc>
              <a:spcPct val="90000"/>
            </a:lnSpc>
            <a:spcAft>
              <a:spcPct val="35000"/>
            </a:spcAft>
          </a:pPr>
          <a:r>
            <a:rPr lang="es-CO" sz="1400" dirty="0" smtClean="0"/>
            <a:t>4. Conexión refinería de Cartagena con Barrancabermeja</a:t>
          </a:r>
          <a:endParaRPr lang="es-ES" sz="1400" dirty="0" smtClean="0"/>
        </a:p>
        <a:p>
          <a:pPr algn="l">
            <a:lnSpc>
              <a:spcPct val="100000"/>
            </a:lnSpc>
            <a:spcAft>
              <a:spcPts val="0"/>
            </a:spcAft>
          </a:pPr>
          <a:r>
            <a:rPr lang="es-ES" sz="1400" dirty="0" smtClean="0"/>
            <a:t>Cartagena - Copey  - Galán (CAR-COP-GAL)</a:t>
          </a:r>
        </a:p>
        <a:p>
          <a:pPr algn="l">
            <a:lnSpc>
              <a:spcPct val="100000"/>
            </a:lnSpc>
            <a:spcAft>
              <a:spcPts val="0"/>
            </a:spcAft>
          </a:pPr>
          <a:r>
            <a:rPr lang="es-ES" sz="1400" dirty="0" smtClean="0"/>
            <a:t>Cartagena – Coveñas – Sebastopol ( CAR- COV SEB</a:t>
          </a:r>
          <a:r>
            <a:rPr lang="es-ES" sz="1200" dirty="0" smtClean="0"/>
            <a:t>)</a:t>
          </a:r>
          <a:endParaRPr lang="es-ES" sz="1200" dirty="0"/>
        </a:p>
      </dgm:t>
    </dgm:pt>
    <dgm:pt modelId="{F94B7E56-C252-4608-96AF-87D4FAEA6D58}" type="parTrans" cxnId="{6ABCBD05-4A90-4930-A98C-9761265F2033}">
      <dgm:prSet/>
      <dgm:spPr>
        <a:ln>
          <a:solidFill>
            <a:srgbClr val="0070C0"/>
          </a:solidFill>
        </a:ln>
      </dgm:spPr>
      <dgm:t>
        <a:bodyPr/>
        <a:lstStyle/>
        <a:p>
          <a:endParaRPr lang="es-ES"/>
        </a:p>
      </dgm:t>
    </dgm:pt>
    <dgm:pt modelId="{A796CE5E-5F23-4CD8-A055-CFFDE48B89B8}" type="sibTrans" cxnId="{6ABCBD05-4A90-4930-A98C-9761265F2033}">
      <dgm:prSet/>
      <dgm:spPr/>
      <dgm:t>
        <a:bodyPr/>
        <a:lstStyle/>
        <a:p>
          <a:endParaRPr lang="es-ES"/>
        </a:p>
      </dgm:t>
    </dgm:pt>
    <dgm:pt modelId="{4F51B07C-6969-4196-88EE-19283CCE7C0D}">
      <dgm:prSet phldrT="[Texto]" custT="1"/>
      <dgm:spPr>
        <a:solidFill>
          <a:schemeClr val="accent1">
            <a:lumMod val="20000"/>
            <a:lumOff val="80000"/>
            <a:alpha val="90000"/>
          </a:schemeClr>
        </a:solidFill>
        <a:ln>
          <a:solidFill>
            <a:srgbClr val="0070C0"/>
          </a:solidFill>
        </a:ln>
      </dgm:spPr>
      <dgm:t>
        <a:bodyPr/>
        <a:lstStyle/>
        <a:p>
          <a:pPr algn="l"/>
          <a:r>
            <a:rPr lang="es-CO" sz="1400" dirty="0" smtClean="0"/>
            <a:t>3. Entrada por Pacífico.</a:t>
          </a:r>
          <a:endParaRPr lang="es-ES" sz="1400" dirty="0"/>
        </a:p>
      </dgm:t>
    </dgm:pt>
    <dgm:pt modelId="{299BA311-EBED-47D5-B0D7-84E155ECD4FE}" type="parTrans" cxnId="{C24157D3-9259-49C4-AA9C-472014284FD6}">
      <dgm:prSet/>
      <dgm:spPr/>
      <dgm:t>
        <a:bodyPr/>
        <a:lstStyle/>
        <a:p>
          <a:endParaRPr lang="es-ES"/>
        </a:p>
      </dgm:t>
    </dgm:pt>
    <dgm:pt modelId="{8B57CD75-81B3-44F6-A662-29786092111B}" type="sibTrans" cxnId="{C24157D3-9259-49C4-AA9C-472014284FD6}">
      <dgm:prSet/>
      <dgm:spPr/>
      <dgm:t>
        <a:bodyPr/>
        <a:lstStyle/>
        <a:p>
          <a:endParaRPr lang="es-ES"/>
        </a:p>
      </dgm:t>
    </dgm:pt>
    <dgm:pt modelId="{D5745DB4-DC46-4BDC-811E-77F882318EFF}">
      <dgm:prSet phldrT="[Texto]" custT="1"/>
      <dgm:spPr>
        <a:solidFill>
          <a:schemeClr val="accent3">
            <a:lumMod val="20000"/>
            <a:lumOff val="80000"/>
            <a:alpha val="90000"/>
          </a:schemeClr>
        </a:solidFill>
        <a:ln>
          <a:solidFill>
            <a:srgbClr val="00B050"/>
          </a:solidFill>
        </a:ln>
      </dgm:spPr>
      <dgm:t>
        <a:bodyPr/>
        <a:lstStyle/>
        <a:p>
          <a:pPr algn="l"/>
          <a:r>
            <a:rPr lang="es-CO" sz="1400" dirty="0" smtClean="0"/>
            <a:t>3. Entrada por Pacífico</a:t>
          </a:r>
          <a:r>
            <a:rPr lang="es-CO" sz="1500" dirty="0" smtClean="0"/>
            <a:t>.</a:t>
          </a:r>
          <a:endParaRPr lang="es-ES" sz="1500" dirty="0"/>
        </a:p>
      </dgm:t>
    </dgm:pt>
    <dgm:pt modelId="{9C54B4A4-301B-4E58-A980-F20DA1AA4A90}" type="parTrans" cxnId="{7BF145AD-681B-42A3-A053-5A499EE10C7D}">
      <dgm:prSet/>
      <dgm:spPr>
        <a:solidFill>
          <a:srgbClr val="00B050"/>
        </a:solidFill>
        <a:ln>
          <a:solidFill>
            <a:srgbClr val="00B050"/>
          </a:solidFill>
        </a:ln>
      </dgm:spPr>
      <dgm:t>
        <a:bodyPr/>
        <a:lstStyle/>
        <a:p>
          <a:endParaRPr lang="es-ES"/>
        </a:p>
      </dgm:t>
    </dgm:pt>
    <dgm:pt modelId="{9F92CC09-9914-47DD-946D-ADA481305A42}" type="sibTrans" cxnId="{7BF145AD-681B-42A3-A053-5A499EE10C7D}">
      <dgm:prSet/>
      <dgm:spPr/>
      <dgm:t>
        <a:bodyPr/>
        <a:lstStyle/>
        <a:p>
          <a:endParaRPr lang="es-ES"/>
        </a:p>
      </dgm:t>
    </dgm:pt>
    <dgm:pt modelId="{DC8A813A-4985-4E0C-87D0-C82A7F05BBDF}">
      <dgm:prSet phldrT="[Texto]" custT="1"/>
      <dgm:spPr>
        <a:solidFill>
          <a:schemeClr val="accent3">
            <a:lumMod val="20000"/>
            <a:lumOff val="80000"/>
            <a:alpha val="90000"/>
          </a:schemeClr>
        </a:solidFill>
        <a:ln>
          <a:solidFill>
            <a:srgbClr val="00B050"/>
          </a:solidFill>
        </a:ln>
      </dgm:spPr>
      <dgm:t>
        <a:bodyPr/>
        <a:lstStyle/>
        <a:p>
          <a:pPr algn="l"/>
          <a:r>
            <a:rPr lang="es-ES" sz="1400" dirty="0" smtClean="0"/>
            <a:t>2. Ampliación infraestructura existente</a:t>
          </a:r>
          <a:endParaRPr lang="es-ES" sz="1400" dirty="0"/>
        </a:p>
      </dgm:t>
    </dgm:pt>
    <dgm:pt modelId="{081348BF-FCF4-427E-82AD-07C59A1879A7}" type="parTrans" cxnId="{C92127B8-D60E-4057-B27C-47C7A8250A4F}">
      <dgm:prSet/>
      <dgm:spPr>
        <a:solidFill>
          <a:srgbClr val="00B050"/>
        </a:solidFill>
        <a:ln>
          <a:solidFill>
            <a:srgbClr val="00B050"/>
          </a:solidFill>
        </a:ln>
      </dgm:spPr>
      <dgm:t>
        <a:bodyPr/>
        <a:lstStyle/>
        <a:p>
          <a:endParaRPr lang="es-ES"/>
        </a:p>
      </dgm:t>
    </dgm:pt>
    <dgm:pt modelId="{F1870224-AF75-4B7A-9723-3E098F8C5B09}" type="sibTrans" cxnId="{C92127B8-D60E-4057-B27C-47C7A8250A4F}">
      <dgm:prSet/>
      <dgm:spPr/>
      <dgm:t>
        <a:bodyPr/>
        <a:lstStyle/>
        <a:p>
          <a:endParaRPr lang="es-ES"/>
        </a:p>
      </dgm:t>
    </dgm:pt>
    <dgm:pt modelId="{C3D4C24B-7A8D-4D76-9555-338E0EB3E806}">
      <dgm:prSet phldrT="[Texto]" custT="1"/>
      <dgm:spPr>
        <a:solidFill>
          <a:schemeClr val="accent3">
            <a:lumMod val="20000"/>
            <a:lumOff val="80000"/>
            <a:alpha val="90000"/>
          </a:schemeClr>
        </a:solidFill>
        <a:ln>
          <a:solidFill>
            <a:srgbClr val="00B050"/>
          </a:solidFill>
        </a:ln>
      </dgm:spPr>
      <dgm:t>
        <a:bodyPr/>
        <a:lstStyle/>
        <a:p>
          <a:pPr algn="l">
            <a:spcAft>
              <a:spcPct val="35000"/>
            </a:spcAft>
          </a:pPr>
          <a:r>
            <a:rPr lang="es-ES" sz="1500" dirty="0" smtClean="0"/>
            <a:t>4</a:t>
          </a:r>
          <a:r>
            <a:rPr lang="es-ES" sz="1400" dirty="0" smtClean="0"/>
            <a:t>. </a:t>
          </a:r>
          <a:r>
            <a:rPr lang="es-CO" sz="1400" dirty="0" smtClean="0"/>
            <a:t>Conexión refinería de Cartagena con Barrancabermeja</a:t>
          </a:r>
          <a:endParaRPr lang="es-ES" sz="1400" dirty="0" smtClean="0"/>
        </a:p>
        <a:p>
          <a:pPr algn="l">
            <a:spcAft>
              <a:spcPts val="0"/>
            </a:spcAft>
          </a:pPr>
          <a:r>
            <a:rPr lang="es-ES" sz="1400" dirty="0" smtClean="0"/>
            <a:t>Cartagena - Copey  - Galán (CAR-COP-GAL)</a:t>
          </a:r>
        </a:p>
        <a:p>
          <a:pPr algn="l">
            <a:spcAft>
              <a:spcPts val="0"/>
            </a:spcAft>
          </a:pPr>
          <a:r>
            <a:rPr lang="es-ES" sz="1400" dirty="0" smtClean="0"/>
            <a:t>Cartagena – Coveñas – Sebastopol ( CAR- COV - SEB) </a:t>
          </a:r>
          <a:endParaRPr lang="es-ES" sz="1400" dirty="0"/>
        </a:p>
      </dgm:t>
    </dgm:pt>
    <dgm:pt modelId="{F5703D97-34C9-4631-A5C6-466FACCFF55F}" type="sibTrans" cxnId="{FC631ED3-C474-4F7B-8D85-BDC31BFB51A4}">
      <dgm:prSet/>
      <dgm:spPr/>
      <dgm:t>
        <a:bodyPr/>
        <a:lstStyle/>
        <a:p>
          <a:endParaRPr lang="es-ES"/>
        </a:p>
      </dgm:t>
    </dgm:pt>
    <dgm:pt modelId="{1504488D-C31A-4952-BBF7-BE8C41E377E5}" type="parTrans" cxnId="{FC631ED3-C474-4F7B-8D85-BDC31BFB51A4}">
      <dgm:prSet/>
      <dgm:spPr>
        <a:solidFill>
          <a:srgbClr val="00B050"/>
        </a:solidFill>
        <a:ln>
          <a:solidFill>
            <a:srgbClr val="00B050"/>
          </a:solidFill>
        </a:ln>
      </dgm:spPr>
      <dgm:t>
        <a:bodyPr/>
        <a:lstStyle/>
        <a:p>
          <a:endParaRPr lang="es-ES"/>
        </a:p>
      </dgm:t>
    </dgm:pt>
    <dgm:pt modelId="{C2CDD14F-37D1-42CF-8628-3038B37614E6}" type="pres">
      <dgm:prSet presAssocID="{D304B22F-6FAF-4378-B4F2-C4A1FB164345}" presName="diagram" presStyleCnt="0">
        <dgm:presLayoutVars>
          <dgm:chPref val="1"/>
          <dgm:dir/>
          <dgm:animOne val="branch"/>
          <dgm:animLvl val="lvl"/>
          <dgm:resizeHandles/>
        </dgm:presLayoutVars>
      </dgm:prSet>
      <dgm:spPr/>
      <dgm:t>
        <a:bodyPr/>
        <a:lstStyle/>
        <a:p>
          <a:endParaRPr lang="es-CO"/>
        </a:p>
      </dgm:t>
    </dgm:pt>
    <dgm:pt modelId="{D254788B-520D-46D8-A6BD-1C8F562D394F}" type="pres">
      <dgm:prSet presAssocID="{C4BB4A01-6F85-4489-9AC1-1D8AC7AD9AFE}" presName="root" presStyleCnt="0"/>
      <dgm:spPr/>
    </dgm:pt>
    <dgm:pt modelId="{D48A7FBD-C78B-48A8-8287-B9A26F961372}" type="pres">
      <dgm:prSet presAssocID="{C4BB4A01-6F85-4489-9AC1-1D8AC7AD9AFE}" presName="rootComposite" presStyleCnt="0"/>
      <dgm:spPr/>
    </dgm:pt>
    <dgm:pt modelId="{5B539ECF-4725-480A-B1D8-4116DB5AB8DF}" type="pres">
      <dgm:prSet presAssocID="{C4BB4A01-6F85-4489-9AC1-1D8AC7AD9AFE}" presName="rootText" presStyleLbl="node1" presStyleIdx="0" presStyleCnt="2" custScaleX="168766"/>
      <dgm:spPr/>
      <dgm:t>
        <a:bodyPr/>
        <a:lstStyle/>
        <a:p>
          <a:endParaRPr lang="es-ES"/>
        </a:p>
      </dgm:t>
    </dgm:pt>
    <dgm:pt modelId="{55C91C46-C43B-40B2-9CBA-F8256D7F10CF}" type="pres">
      <dgm:prSet presAssocID="{C4BB4A01-6F85-4489-9AC1-1D8AC7AD9AFE}" presName="rootConnector" presStyleLbl="node1" presStyleIdx="0" presStyleCnt="2"/>
      <dgm:spPr/>
      <dgm:t>
        <a:bodyPr/>
        <a:lstStyle/>
        <a:p>
          <a:endParaRPr lang="es-CO"/>
        </a:p>
      </dgm:t>
    </dgm:pt>
    <dgm:pt modelId="{A756C6D5-D8ED-48E0-A1F7-0638811BF34F}" type="pres">
      <dgm:prSet presAssocID="{C4BB4A01-6F85-4489-9AC1-1D8AC7AD9AFE}" presName="childShape" presStyleCnt="0"/>
      <dgm:spPr/>
    </dgm:pt>
    <dgm:pt modelId="{9901A069-2F33-4894-8620-EBCF45D8623D}" type="pres">
      <dgm:prSet presAssocID="{F6E33F6C-CFC7-480F-B290-828DD8F65F9C}" presName="Name13" presStyleLbl="parChTrans1D2" presStyleIdx="0" presStyleCnt="8"/>
      <dgm:spPr/>
      <dgm:t>
        <a:bodyPr/>
        <a:lstStyle/>
        <a:p>
          <a:endParaRPr lang="es-CO"/>
        </a:p>
      </dgm:t>
    </dgm:pt>
    <dgm:pt modelId="{238981CC-E19A-422B-8067-1AEE6DBDD587}" type="pres">
      <dgm:prSet presAssocID="{7BDA202A-BB4C-42A9-AEEE-230BB9D39853}" presName="childText" presStyleLbl="bgAcc1" presStyleIdx="0" presStyleCnt="8" custScaleX="365289" custScaleY="118822">
        <dgm:presLayoutVars>
          <dgm:bulletEnabled val="1"/>
        </dgm:presLayoutVars>
      </dgm:prSet>
      <dgm:spPr/>
      <dgm:t>
        <a:bodyPr/>
        <a:lstStyle/>
        <a:p>
          <a:endParaRPr lang="es-ES"/>
        </a:p>
      </dgm:t>
    </dgm:pt>
    <dgm:pt modelId="{587A0B90-A728-4DC6-8BD5-5B3B75661E85}" type="pres">
      <dgm:prSet presAssocID="{325ADCEE-C6FB-43B8-94F1-74751D814A9B}" presName="Name13" presStyleLbl="parChTrans1D2" presStyleIdx="1" presStyleCnt="8"/>
      <dgm:spPr/>
      <dgm:t>
        <a:bodyPr/>
        <a:lstStyle/>
        <a:p>
          <a:endParaRPr lang="es-CO"/>
        </a:p>
      </dgm:t>
    </dgm:pt>
    <dgm:pt modelId="{96FF8DAE-F40D-4086-A3D0-FFFF60DCE1EB}" type="pres">
      <dgm:prSet presAssocID="{DF31AB0B-7C6D-47E2-8C6A-20F8712F1DE5}" presName="childText" presStyleLbl="bgAcc1" presStyleIdx="1" presStyleCnt="8" custScaleX="365289" custScaleY="118822" custLinFactNeighborY="-7874">
        <dgm:presLayoutVars>
          <dgm:bulletEnabled val="1"/>
        </dgm:presLayoutVars>
      </dgm:prSet>
      <dgm:spPr/>
      <dgm:t>
        <a:bodyPr/>
        <a:lstStyle/>
        <a:p>
          <a:endParaRPr lang="es-ES"/>
        </a:p>
      </dgm:t>
    </dgm:pt>
    <dgm:pt modelId="{B9D17FD0-C916-41CD-8E27-C7D3845EF705}" type="pres">
      <dgm:prSet presAssocID="{299BA311-EBED-47D5-B0D7-84E155ECD4FE}" presName="Name13" presStyleLbl="parChTrans1D2" presStyleIdx="2" presStyleCnt="8"/>
      <dgm:spPr/>
      <dgm:t>
        <a:bodyPr/>
        <a:lstStyle/>
        <a:p>
          <a:endParaRPr lang="es-CO"/>
        </a:p>
      </dgm:t>
    </dgm:pt>
    <dgm:pt modelId="{B869214F-5DF7-49B5-A129-A2AD525170A0}" type="pres">
      <dgm:prSet presAssocID="{4F51B07C-6969-4196-88EE-19283CCE7C0D}" presName="childText" presStyleLbl="bgAcc1" presStyleIdx="2" presStyleCnt="8" custScaleX="365289" custScaleY="118822" custLinFactNeighborY="-7874">
        <dgm:presLayoutVars>
          <dgm:bulletEnabled val="1"/>
        </dgm:presLayoutVars>
      </dgm:prSet>
      <dgm:spPr/>
      <dgm:t>
        <a:bodyPr/>
        <a:lstStyle/>
        <a:p>
          <a:endParaRPr lang="es-ES"/>
        </a:p>
      </dgm:t>
    </dgm:pt>
    <dgm:pt modelId="{296BAEA9-160B-4010-8F65-FC8BFCAD80F9}" type="pres">
      <dgm:prSet presAssocID="{F94B7E56-C252-4608-96AF-87D4FAEA6D58}" presName="Name13" presStyleLbl="parChTrans1D2" presStyleIdx="3" presStyleCnt="8"/>
      <dgm:spPr/>
      <dgm:t>
        <a:bodyPr/>
        <a:lstStyle/>
        <a:p>
          <a:endParaRPr lang="es-CO"/>
        </a:p>
      </dgm:t>
    </dgm:pt>
    <dgm:pt modelId="{71C5FEE7-161B-4125-A4DF-D2FF621C11B3}" type="pres">
      <dgm:prSet presAssocID="{26F2AA69-B79A-41A0-A8D9-5FBC73BC8DD7}" presName="childText" presStyleLbl="bgAcc1" presStyleIdx="3" presStyleCnt="8" custScaleX="365289" custScaleY="118822" custLinFactNeighborY="-7874">
        <dgm:presLayoutVars>
          <dgm:bulletEnabled val="1"/>
        </dgm:presLayoutVars>
      </dgm:prSet>
      <dgm:spPr/>
      <dgm:t>
        <a:bodyPr/>
        <a:lstStyle/>
        <a:p>
          <a:endParaRPr lang="es-ES"/>
        </a:p>
      </dgm:t>
    </dgm:pt>
    <dgm:pt modelId="{A8306AB7-C4A8-439A-9E6E-79071D7B8DF6}" type="pres">
      <dgm:prSet presAssocID="{FBC47B40-2416-449D-94ED-72D2D4F362EC}" presName="root" presStyleCnt="0"/>
      <dgm:spPr/>
    </dgm:pt>
    <dgm:pt modelId="{05C3285A-81D0-4848-BD6D-99443B92631E}" type="pres">
      <dgm:prSet presAssocID="{FBC47B40-2416-449D-94ED-72D2D4F362EC}" presName="rootComposite" presStyleCnt="0"/>
      <dgm:spPr/>
    </dgm:pt>
    <dgm:pt modelId="{B42E8943-A9E1-4D5D-9FDE-AB62F2E59C27}" type="pres">
      <dgm:prSet presAssocID="{FBC47B40-2416-449D-94ED-72D2D4F362EC}" presName="rootText" presStyleLbl="node1" presStyleIdx="1" presStyleCnt="2" custScaleX="168766" custLinFactNeighborX="48897"/>
      <dgm:spPr/>
      <dgm:t>
        <a:bodyPr/>
        <a:lstStyle/>
        <a:p>
          <a:endParaRPr lang="es-ES"/>
        </a:p>
      </dgm:t>
    </dgm:pt>
    <dgm:pt modelId="{7691AF96-C1D7-49CE-8737-C084CCEC6898}" type="pres">
      <dgm:prSet presAssocID="{FBC47B40-2416-449D-94ED-72D2D4F362EC}" presName="rootConnector" presStyleLbl="node1" presStyleIdx="1" presStyleCnt="2"/>
      <dgm:spPr/>
      <dgm:t>
        <a:bodyPr/>
        <a:lstStyle/>
        <a:p>
          <a:endParaRPr lang="es-CO"/>
        </a:p>
      </dgm:t>
    </dgm:pt>
    <dgm:pt modelId="{A488927C-74C7-4FAA-ABDA-CD78C1EF4C5A}" type="pres">
      <dgm:prSet presAssocID="{FBC47B40-2416-449D-94ED-72D2D4F362EC}" presName="childShape" presStyleCnt="0"/>
      <dgm:spPr/>
    </dgm:pt>
    <dgm:pt modelId="{1BD9C95F-A5DD-4620-B750-A56037BC303F}" type="pres">
      <dgm:prSet presAssocID="{6F8064CA-8D05-400C-83B9-B52C8F67698A}" presName="Name13" presStyleLbl="parChTrans1D2" presStyleIdx="4" presStyleCnt="8"/>
      <dgm:spPr/>
      <dgm:t>
        <a:bodyPr/>
        <a:lstStyle/>
        <a:p>
          <a:endParaRPr lang="es-CO"/>
        </a:p>
      </dgm:t>
    </dgm:pt>
    <dgm:pt modelId="{5E45F163-D104-4BF4-8E70-65AC5D322123}" type="pres">
      <dgm:prSet presAssocID="{17D2FD49-11F6-4611-BF0D-31C67ED46EAA}" presName="childText" presStyleLbl="bgAcc1" presStyleIdx="4" presStyleCnt="8" custScaleX="385753" custScaleY="119036" custLinFactNeighborX="61131">
        <dgm:presLayoutVars>
          <dgm:bulletEnabled val="1"/>
        </dgm:presLayoutVars>
      </dgm:prSet>
      <dgm:spPr/>
      <dgm:t>
        <a:bodyPr/>
        <a:lstStyle/>
        <a:p>
          <a:endParaRPr lang="es-ES"/>
        </a:p>
      </dgm:t>
    </dgm:pt>
    <dgm:pt modelId="{973A7364-7CE5-407F-98F8-8F9166A0B20F}" type="pres">
      <dgm:prSet presAssocID="{081348BF-FCF4-427E-82AD-07C59A1879A7}" presName="Name13" presStyleLbl="parChTrans1D2" presStyleIdx="5" presStyleCnt="8"/>
      <dgm:spPr/>
      <dgm:t>
        <a:bodyPr/>
        <a:lstStyle/>
        <a:p>
          <a:endParaRPr lang="es-CO"/>
        </a:p>
      </dgm:t>
    </dgm:pt>
    <dgm:pt modelId="{50493411-B0E1-487A-9DCE-FFFA0DE24F05}" type="pres">
      <dgm:prSet presAssocID="{DC8A813A-4985-4E0C-87D0-C82A7F05BBDF}" presName="childText" presStyleLbl="bgAcc1" presStyleIdx="5" presStyleCnt="8" custScaleX="385753" custScaleY="119036" custLinFactNeighborX="61131">
        <dgm:presLayoutVars>
          <dgm:bulletEnabled val="1"/>
        </dgm:presLayoutVars>
      </dgm:prSet>
      <dgm:spPr/>
      <dgm:t>
        <a:bodyPr/>
        <a:lstStyle/>
        <a:p>
          <a:endParaRPr lang="es-ES"/>
        </a:p>
      </dgm:t>
    </dgm:pt>
    <dgm:pt modelId="{180E3510-C610-420B-87AB-0E4455A6B4EB}" type="pres">
      <dgm:prSet presAssocID="{9C54B4A4-301B-4E58-A980-F20DA1AA4A90}" presName="Name13" presStyleLbl="parChTrans1D2" presStyleIdx="6" presStyleCnt="8"/>
      <dgm:spPr/>
      <dgm:t>
        <a:bodyPr/>
        <a:lstStyle/>
        <a:p>
          <a:endParaRPr lang="es-CO"/>
        </a:p>
      </dgm:t>
    </dgm:pt>
    <dgm:pt modelId="{F751C713-01A8-4C7E-9FF1-8B909B742161}" type="pres">
      <dgm:prSet presAssocID="{D5745DB4-DC46-4BDC-811E-77F882318EFF}" presName="childText" presStyleLbl="bgAcc1" presStyleIdx="6" presStyleCnt="8" custScaleX="385753" custScaleY="119036" custLinFactNeighborX="61131">
        <dgm:presLayoutVars>
          <dgm:bulletEnabled val="1"/>
        </dgm:presLayoutVars>
      </dgm:prSet>
      <dgm:spPr/>
      <dgm:t>
        <a:bodyPr/>
        <a:lstStyle/>
        <a:p>
          <a:endParaRPr lang="es-ES"/>
        </a:p>
      </dgm:t>
    </dgm:pt>
    <dgm:pt modelId="{B61C4133-AC1E-478A-B1FC-C7BEE4447049}" type="pres">
      <dgm:prSet presAssocID="{1504488D-C31A-4952-BBF7-BE8C41E377E5}" presName="Name13" presStyleLbl="parChTrans1D2" presStyleIdx="7" presStyleCnt="8"/>
      <dgm:spPr/>
      <dgm:t>
        <a:bodyPr/>
        <a:lstStyle/>
        <a:p>
          <a:endParaRPr lang="es-CO"/>
        </a:p>
      </dgm:t>
    </dgm:pt>
    <dgm:pt modelId="{CDF9D99F-B904-44C9-9AB9-9AE1AD913C4B}" type="pres">
      <dgm:prSet presAssocID="{C3D4C24B-7A8D-4D76-9555-338E0EB3E806}" presName="childText" presStyleLbl="bgAcc1" presStyleIdx="7" presStyleCnt="8" custScaleX="385753" custScaleY="119036" custLinFactNeighborX="61131">
        <dgm:presLayoutVars>
          <dgm:bulletEnabled val="1"/>
        </dgm:presLayoutVars>
      </dgm:prSet>
      <dgm:spPr/>
      <dgm:t>
        <a:bodyPr/>
        <a:lstStyle/>
        <a:p>
          <a:endParaRPr lang="es-ES"/>
        </a:p>
      </dgm:t>
    </dgm:pt>
  </dgm:ptLst>
  <dgm:cxnLst>
    <dgm:cxn modelId="{AC598B29-D1C3-48A9-9AF6-CEF5BC315CEE}" type="presOf" srcId="{D5745DB4-DC46-4BDC-811E-77F882318EFF}" destId="{F751C713-01A8-4C7E-9FF1-8B909B742161}" srcOrd="0" destOrd="0" presId="urn:microsoft.com/office/officeart/2005/8/layout/hierarchy3"/>
    <dgm:cxn modelId="{7472A2EE-CAEC-46F0-94FC-CAEA01B849F2}" type="presOf" srcId="{C4BB4A01-6F85-4489-9AC1-1D8AC7AD9AFE}" destId="{55C91C46-C43B-40B2-9CBA-F8256D7F10CF}" srcOrd="1" destOrd="0" presId="urn:microsoft.com/office/officeart/2005/8/layout/hierarchy3"/>
    <dgm:cxn modelId="{6ABCBD05-4A90-4930-A98C-9761265F2033}" srcId="{C4BB4A01-6F85-4489-9AC1-1D8AC7AD9AFE}" destId="{26F2AA69-B79A-41A0-A8D9-5FBC73BC8DD7}" srcOrd="3" destOrd="0" parTransId="{F94B7E56-C252-4608-96AF-87D4FAEA6D58}" sibTransId="{A796CE5E-5F23-4CD8-A055-CFFDE48B89B8}"/>
    <dgm:cxn modelId="{1D602855-3E49-40DA-B69E-FC91B83C8375}" type="presOf" srcId="{9C54B4A4-301B-4E58-A980-F20DA1AA4A90}" destId="{180E3510-C610-420B-87AB-0E4455A6B4EB}" srcOrd="0" destOrd="0" presId="urn:microsoft.com/office/officeart/2005/8/layout/hierarchy3"/>
    <dgm:cxn modelId="{FC631ED3-C474-4F7B-8D85-BDC31BFB51A4}" srcId="{FBC47B40-2416-449D-94ED-72D2D4F362EC}" destId="{C3D4C24B-7A8D-4D76-9555-338E0EB3E806}" srcOrd="3" destOrd="0" parTransId="{1504488D-C31A-4952-BBF7-BE8C41E377E5}" sibTransId="{F5703D97-34C9-4631-A5C6-466FACCFF55F}"/>
    <dgm:cxn modelId="{2514890B-8F7C-4A78-92D0-08497F839BAF}" type="presOf" srcId="{6F8064CA-8D05-400C-83B9-B52C8F67698A}" destId="{1BD9C95F-A5DD-4620-B750-A56037BC303F}" srcOrd="0" destOrd="0" presId="urn:microsoft.com/office/officeart/2005/8/layout/hierarchy3"/>
    <dgm:cxn modelId="{BE62BDAD-CA50-4E95-A902-4D112CA1773B}" type="presOf" srcId="{FBC47B40-2416-449D-94ED-72D2D4F362EC}" destId="{7691AF96-C1D7-49CE-8737-C084CCEC6898}" srcOrd="1" destOrd="0" presId="urn:microsoft.com/office/officeart/2005/8/layout/hierarchy3"/>
    <dgm:cxn modelId="{2CE6FFE0-794C-4A82-94F6-2B6990C7D327}" type="presOf" srcId="{C4BB4A01-6F85-4489-9AC1-1D8AC7AD9AFE}" destId="{5B539ECF-4725-480A-B1D8-4116DB5AB8DF}" srcOrd="0" destOrd="0" presId="urn:microsoft.com/office/officeart/2005/8/layout/hierarchy3"/>
    <dgm:cxn modelId="{0C801FA2-C1FE-4350-9457-56E49AAB9A5D}" type="presOf" srcId="{26F2AA69-B79A-41A0-A8D9-5FBC73BC8DD7}" destId="{71C5FEE7-161B-4125-A4DF-D2FF621C11B3}" srcOrd="0" destOrd="0" presId="urn:microsoft.com/office/officeart/2005/8/layout/hierarchy3"/>
    <dgm:cxn modelId="{60AD0F23-D5A7-4790-81B8-7825AA9BE7E2}" type="presOf" srcId="{DC8A813A-4985-4E0C-87D0-C82A7F05BBDF}" destId="{50493411-B0E1-487A-9DCE-FFFA0DE24F05}" srcOrd="0" destOrd="0" presId="urn:microsoft.com/office/officeart/2005/8/layout/hierarchy3"/>
    <dgm:cxn modelId="{142076E1-D8DD-4B7D-A996-59C27006E82B}" srcId="{FBC47B40-2416-449D-94ED-72D2D4F362EC}" destId="{17D2FD49-11F6-4611-BF0D-31C67ED46EAA}" srcOrd="0" destOrd="0" parTransId="{6F8064CA-8D05-400C-83B9-B52C8F67698A}" sibTransId="{E4AD66CA-CB6B-4FBD-88AF-BEE0D65D9276}"/>
    <dgm:cxn modelId="{4049E9CC-90E7-42ED-896C-D252160C0D53}" srcId="{C4BB4A01-6F85-4489-9AC1-1D8AC7AD9AFE}" destId="{7BDA202A-BB4C-42A9-AEEE-230BB9D39853}" srcOrd="0" destOrd="0" parTransId="{F6E33F6C-CFC7-480F-B290-828DD8F65F9C}" sibTransId="{8DFA6B48-6C0F-4E74-B447-5C13A05CDD29}"/>
    <dgm:cxn modelId="{299B1D81-CFFC-4A2A-B9CF-A03B19FEA44C}" type="presOf" srcId="{1504488D-C31A-4952-BBF7-BE8C41E377E5}" destId="{B61C4133-AC1E-478A-B1FC-C7BEE4447049}" srcOrd="0" destOrd="0" presId="urn:microsoft.com/office/officeart/2005/8/layout/hierarchy3"/>
    <dgm:cxn modelId="{482EEF8B-292B-41AD-B8F7-EC95B91CA26F}" type="presOf" srcId="{F6E33F6C-CFC7-480F-B290-828DD8F65F9C}" destId="{9901A069-2F33-4894-8620-EBCF45D8623D}" srcOrd="0" destOrd="0" presId="urn:microsoft.com/office/officeart/2005/8/layout/hierarchy3"/>
    <dgm:cxn modelId="{61009312-C68A-492C-AF71-C3DF13357EFB}" type="presOf" srcId="{D304B22F-6FAF-4378-B4F2-C4A1FB164345}" destId="{C2CDD14F-37D1-42CF-8628-3038B37614E6}" srcOrd="0" destOrd="0" presId="urn:microsoft.com/office/officeart/2005/8/layout/hierarchy3"/>
    <dgm:cxn modelId="{73AD4E91-1F45-4421-B60C-BC60B1F4D979}" srcId="{C4BB4A01-6F85-4489-9AC1-1D8AC7AD9AFE}" destId="{DF31AB0B-7C6D-47E2-8C6A-20F8712F1DE5}" srcOrd="1" destOrd="0" parTransId="{325ADCEE-C6FB-43B8-94F1-74751D814A9B}" sibTransId="{9EDA99B2-65AB-4DDB-B0BF-0C8D7FE09CE1}"/>
    <dgm:cxn modelId="{18F1BC41-F842-476B-B2A8-B48A44D5702E}" srcId="{D304B22F-6FAF-4378-B4F2-C4A1FB164345}" destId="{C4BB4A01-6F85-4489-9AC1-1D8AC7AD9AFE}" srcOrd="0" destOrd="0" parTransId="{132CF1C9-8A4F-4CD1-B9C2-74BD2653FBF6}" sibTransId="{D4E2CF00-D107-4020-8D0F-8CE58FB97A46}"/>
    <dgm:cxn modelId="{7ECDEF5B-BFFA-4DF7-AB0B-063E08842D12}" type="presOf" srcId="{FBC47B40-2416-449D-94ED-72D2D4F362EC}" destId="{B42E8943-A9E1-4D5D-9FDE-AB62F2E59C27}" srcOrd="0" destOrd="0" presId="urn:microsoft.com/office/officeart/2005/8/layout/hierarchy3"/>
    <dgm:cxn modelId="{A8D64835-8189-4940-B59B-48FB0056ED42}" type="presOf" srcId="{DF31AB0B-7C6D-47E2-8C6A-20F8712F1DE5}" destId="{96FF8DAE-F40D-4086-A3D0-FFFF60DCE1EB}" srcOrd="0" destOrd="0" presId="urn:microsoft.com/office/officeart/2005/8/layout/hierarchy3"/>
    <dgm:cxn modelId="{3CCF6DCD-2A58-4098-BD9A-B1874FE06560}" type="presOf" srcId="{299BA311-EBED-47D5-B0D7-84E155ECD4FE}" destId="{B9D17FD0-C916-41CD-8E27-C7D3845EF705}" srcOrd="0" destOrd="0" presId="urn:microsoft.com/office/officeart/2005/8/layout/hierarchy3"/>
    <dgm:cxn modelId="{3B950F9B-E286-470F-9274-6A3C1B773A7B}" type="presOf" srcId="{7BDA202A-BB4C-42A9-AEEE-230BB9D39853}" destId="{238981CC-E19A-422B-8067-1AEE6DBDD587}" srcOrd="0" destOrd="0" presId="urn:microsoft.com/office/officeart/2005/8/layout/hierarchy3"/>
    <dgm:cxn modelId="{C92127B8-D60E-4057-B27C-47C7A8250A4F}" srcId="{FBC47B40-2416-449D-94ED-72D2D4F362EC}" destId="{DC8A813A-4985-4E0C-87D0-C82A7F05BBDF}" srcOrd="1" destOrd="0" parTransId="{081348BF-FCF4-427E-82AD-07C59A1879A7}" sibTransId="{F1870224-AF75-4B7A-9723-3E098F8C5B09}"/>
    <dgm:cxn modelId="{7BF145AD-681B-42A3-A053-5A499EE10C7D}" srcId="{FBC47B40-2416-449D-94ED-72D2D4F362EC}" destId="{D5745DB4-DC46-4BDC-811E-77F882318EFF}" srcOrd="2" destOrd="0" parTransId="{9C54B4A4-301B-4E58-A980-F20DA1AA4A90}" sibTransId="{9F92CC09-9914-47DD-946D-ADA481305A42}"/>
    <dgm:cxn modelId="{C24157D3-9259-49C4-AA9C-472014284FD6}" srcId="{C4BB4A01-6F85-4489-9AC1-1D8AC7AD9AFE}" destId="{4F51B07C-6969-4196-88EE-19283CCE7C0D}" srcOrd="2" destOrd="0" parTransId="{299BA311-EBED-47D5-B0D7-84E155ECD4FE}" sibTransId="{8B57CD75-81B3-44F6-A662-29786092111B}"/>
    <dgm:cxn modelId="{550215BC-AC49-4FFA-B027-7AEA665381B1}" type="presOf" srcId="{F94B7E56-C252-4608-96AF-87D4FAEA6D58}" destId="{296BAEA9-160B-4010-8F65-FC8BFCAD80F9}" srcOrd="0" destOrd="0" presId="urn:microsoft.com/office/officeart/2005/8/layout/hierarchy3"/>
    <dgm:cxn modelId="{B0B2C1C1-79C1-48B1-ABF3-DF381A7DD226}" type="presOf" srcId="{17D2FD49-11F6-4611-BF0D-31C67ED46EAA}" destId="{5E45F163-D104-4BF4-8E70-65AC5D322123}" srcOrd="0" destOrd="0" presId="urn:microsoft.com/office/officeart/2005/8/layout/hierarchy3"/>
    <dgm:cxn modelId="{480578E3-5A4F-40A6-8A4B-B39B9FAFD3BE}" type="presOf" srcId="{4F51B07C-6969-4196-88EE-19283CCE7C0D}" destId="{B869214F-5DF7-49B5-A129-A2AD525170A0}" srcOrd="0" destOrd="0" presId="urn:microsoft.com/office/officeart/2005/8/layout/hierarchy3"/>
    <dgm:cxn modelId="{DA64BA46-932E-4C9A-9993-AA996A172C11}" type="presOf" srcId="{325ADCEE-C6FB-43B8-94F1-74751D814A9B}" destId="{587A0B90-A728-4DC6-8BD5-5B3B75661E85}" srcOrd="0" destOrd="0" presId="urn:microsoft.com/office/officeart/2005/8/layout/hierarchy3"/>
    <dgm:cxn modelId="{CA1A9148-5ABA-4CD5-B430-FAE3030E1D64}" type="presOf" srcId="{081348BF-FCF4-427E-82AD-07C59A1879A7}" destId="{973A7364-7CE5-407F-98F8-8F9166A0B20F}" srcOrd="0" destOrd="0" presId="urn:microsoft.com/office/officeart/2005/8/layout/hierarchy3"/>
    <dgm:cxn modelId="{F25E9430-CCFD-46DE-8EBA-5CE8593E6CE6}" srcId="{D304B22F-6FAF-4378-B4F2-C4A1FB164345}" destId="{FBC47B40-2416-449D-94ED-72D2D4F362EC}" srcOrd="1" destOrd="0" parTransId="{42390924-2ADC-470C-896F-1BC0AC6394E9}" sibTransId="{12D68FF2-4B2B-4A92-AAAA-7905443781FD}"/>
    <dgm:cxn modelId="{103246AB-71DC-4FA5-88B6-49147A1FE07F}" type="presOf" srcId="{C3D4C24B-7A8D-4D76-9555-338E0EB3E806}" destId="{CDF9D99F-B904-44C9-9AB9-9AE1AD913C4B}" srcOrd="0" destOrd="0" presId="urn:microsoft.com/office/officeart/2005/8/layout/hierarchy3"/>
    <dgm:cxn modelId="{0AAA90AB-1793-4E93-A9D2-3788305F1405}" type="presParOf" srcId="{C2CDD14F-37D1-42CF-8628-3038B37614E6}" destId="{D254788B-520D-46D8-A6BD-1C8F562D394F}" srcOrd="0" destOrd="0" presId="urn:microsoft.com/office/officeart/2005/8/layout/hierarchy3"/>
    <dgm:cxn modelId="{CFBCADE5-B984-45FA-86B2-4B2A50FB1C14}" type="presParOf" srcId="{D254788B-520D-46D8-A6BD-1C8F562D394F}" destId="{D48A7FBD-C78B-48A8-8287-B9A26F961372}" srcOrd="0" destOrd="0" presId="urn:microsoft.com/office/officeart/2005/8/layout/hierarchy3"/>
    <dgm:cxn modelId="{CA1FFE2D-1EFD-4AF8-9DEC-5EF988C89C6B}" type="presParOf" srcId="{D48A7FBD-C78B-48A8-8287-B9A26F961372}" destId="{5B539ECF-4725-480A-B1D8-4116DB5AB8DF}" srcOrd="0" destOrd="0" presId="urn:microsoft.com/office/officeart/2005/8/layout/hierarchy3"/>
    <dgm:cxn modelId="{9E7798C7-62F6-4158-91AE-8DB9371E642C}" type="presParOf" srcId="{D48A7FBD-C78B-48A8-8287-B9A26F961372}" destId="{55C91C46-C43B-40B2-9CBA-F8256D7F10CF}" srcOrd="1" destOrd="0" presId="urn:microsoft.com/office/officeart/2005/8/layout/hierarchy3"/>
    <dgm:cxn modelId="{983D2D20-AB9B-44B6-B039-A2B1D38E0498}" type="presParOf" srcId="{D254788B-520D-46D8-A6BD-1C8F562D394F}" destId="{A756C6D5-D8ED-48E0-A1F7-0638811BF34F}" srcOrd="1" destOrd="0" presId="urn:microsoft.com/office/officeart/2005/8/layout/hierarchy3"/>
    <dgm:cxn modelId="{B57153C8-348A-47B3-BF76-8E62C9EE3A7E}" type="presParOf" srcId="{A756C6D5-D8ED-48E0-A1F7-0638811BF34F}" destId="{9901A069-2F33-4894-8620-EBCF45D8623D}" srcOrd="0" destOrd="0" presId="urn:microsoft.com/office/officeart/2005/8/layout/hierarchy3"/>
    <dgm:cxn modelId="{0819EE0D-FF35-472B-96CC-4BA26E471EE9}" type="presParOf" srcId="{A756C6D5-D8ED-48E0-A1F7-0638811BF34F}" destId="{238981CC-E19A-422B-8067-1AEE6DBDD587}" srcOrd="1" destOrd="0" presId="urn:microsoft.com/office/officeart/2005/8/layout/hierarchy3"/>
    <dgm:cxn modelId="{240A6952-1C93-48B0-9450-7ED00B3E3258}" type="presParOf" srcId="{A756C6D5-D8ED-48E0-A1F7-0638811BF34F}" destId="{587A0B90-A728-4DC6-8BD5-5B3B75661E85}" srcOrd="2" destOrd="0" presId="urn:microsoft.com/office/officeart/2005/8/layout/hierarchy3"/>
    <dgm:cxn modelId="{F79A7361-346A-4E9B-AC01-426F356B4F76}" type="presParOf" srcId="{A756C6D5-D8ED-48E0-A1F7-0638811BF34F}" destId="{96FF8DAE-F40D-4086-A3D0-FFFF60DCE1EB}" srcOrd="3" destOrd="0" presId="urn:microsoft.com/office/officeart/2005/8/layout/hierarchy3"/>
    <dgm:cxn modelId="{5F7E8315-F31E-4E8A-9E79-1B273855868A}" type="presParOf" srcId="{A756C6D5-D8ED-48E0-A1F7-0638811BF34F}" destId="{B9D17FD0-C916-41CD-8E27-C7D3845EF705}" srcOrd="4" destOrd="0" presId="urn:microsoft.com/office/officeart/2005/8/layout/hierarchy3"/>
    <dgm:cxn modelId="{EADB5768-CD60-4567-9167-11E21AA3B328}" type="presParOf" srcId="{A756C6D5-D8ED-48E0-A1F7-0638811BF34F}" destId="{B869214F-5DF7-49B5-A129-A2AD525170A0}" srcOrd="5" destOrd="0" presId="urn:microsoft.com/office/officeart/2005/8/layout/hierarchy3"/>
    <dgm:cxn modelId="{1D179969-4DD7-4F96-87FB-2C87A2C37AA7}" type="presParOf" srcId="{A756C6D5-D8ED-48E0-A1F7-0638811BF34F}" destId="{296BAEA9-160B-4010-8F65-FC8BFCAD80F9}" srcOrd="6" destOrd="0" presId="urn:microsoft.com/office/officeart/2005/8/layout/hierarchy3"/>
    <dgm:cxn modelId="{7E6B350E-EE14-4F3C-BC0E-C572BD3EE55A}" type="presParOf" srcId="{A756C6D5-D8ED-48E0-A1F7-0638811BF34F}" destId="{71C5FEE7-161B-4125-A4DF-D2FF621C11B3}" srcOrd="7" destOrd="0" presId="urn:microsoft.com/office/officeart/2005/8/layout/hierarchy3"/>
    <dgm:cxn modelId="{F9B80DE0-77B8-48CA-A862-81DA9E468EE9}" type="presParOf" srcId="{C2CDD14F-37D1-42CF-8628-3038B37614E6}" destId="{A8306AB7-C4A8-439A-9E6E-79071D7B8DF6}" srcOrd="1" destOrd="0" presId="urn:microsoft.com/office/officeart/2005/8/layout/hierarchy3"/>
    <dgm:cxn modelId="{C261555E-4555-4B4D-8087-4C06FC79B56F}" type="presParOf" srcId="{A8306AB7-C4A8-439A-9E6E-79071D7B8DF6}" destId="{05C3285A-81D0-4848-BD6D-99443B92631E}" srcOrd="0" destOrd="0" presId="urn:microsoft.com/office/officeart/2005/8/layout/hierarchy3"/>
    <dgm:cxn modelId="{F0F924D5-0C86-43EA-81D4-AD943E09840A}" type="presParOf" srcId="{05C3285A-81D0-4848-BD6D-99443B92631E}" destId="{B42E8943-A9E1-4D5D-9FDE-AB62F2E59C27}" srcOrd="0" destOrd="0" presId="urn:microsoft.com/office/officeart/2005/8/layout/hierarchy3"/>
    <dgm:cxn modelId="{0245B914-7D9D-45A2-8419-9878B48225CF}" type="presParOf" srcId="{05C3285A-81D0-4848-BD6D-99443B92631E}" destId="{7691AF96-C1D7-49CE-8737-C084CCEC6898}" srcOrd="1" destOrd="0" presId="urn:microsoft.com/office/officeart/2005/8/layout/hierarchy3"/>
    <dgm:cxn modelId="{F743F529-7A4B-40B9-AC47-1AB07268F2C7}" type="presParOf" srcId="{A8306AB7-C4A8-439A-9E6E-79071D7B8DF6}" destId="{A488927C-74C7-4FAA-ABDA-CD78C1EF4C5A}" srcOrd="1" destOrd="0" presId="urn:microsoft.com/office/officeart/2005/8/layout/hierarchy3"/>
    <dgm:cxn modelId="{63FBA3E8-B710-4F1A-827A-0DFB04963EA2}" type="presParOf" srcId="{A488927C-74C7-4FAA-ABDA-CD78C1EF4C5A}" destId="{1BD9C95F-A5DD-4620-B750-A56037BC303F}" srcOrd="0" destOrd="0" presId="urn:microsoft.com/office/officeart/2005/8/layout/hierarchy3"/>
    <dgm:cxn modelId="{2778E34B-3BE0-4BAB-96BA-120C6B98AF55}" type="presParOf" srcId="{A488927C-74C7-4FAA-ABDA-CD78C1EF4C5A}" destId="{5E45F163-D104-4BF4-8E70-65AC5D322123}" srcOrd="1" destOrd="0" presId="urn:microsoft.com/office/officeart/2005/8/layout/hierarchy3"/>
    <dgm:cxn modelId="{94125402-222A-43AA-8AEC-67F4AF5F99B9}" type="presParOf" srcId="{A488927C-74C7-4FAA-ABDA-CD78C1EF4C5A}" destId="{973A7364-7CE5-407F-98F8-8F9166A0B20F}" srcOrd="2" destOrd="0" presId="urn:microsoft.com/office/officeart/2005/8/layout/hierarchy3"/>
    <dgm:cxn modelId="{F4596753-3EA5-4AA8-A2C5-59499DAB2597}" type="presParOf" srcId="{A488927C-74C7-4FAA-ABDA-CD78C1EF4C5A}" destId="{50493411-B0E1-487A-9DCE-FFFA0DE24F05}" srcOrd="3" destOrd="0" presId="urn:microsoft.com/office/officeart/2005/8/layout/hierarchy3"/>
    <dgm:cxn modelId="{49D7A011-DE33-4C13-A038-0F73DF703EA0}" type="presParOf" srcId="{A488927C-74C7-4FAA-ABDA-CD78C1EF4C5A}" destId="{180E3510-C610-420B-87AB-0E4455A6B4EB}" srcOrd="4" destOrd="0" presId="urn:microsoft.com/office/officeart/2005/8/layout/hierarchy3"/>
    <dgm:cxn modelId="{41F53502-3844-438F-942F-411A2EAA4CB6}" type="presParOf" srcId="{A488927C-74C7-4FAA-ABDA-CD78C1EF4C5A}" destId="{F751C713-01A8-4C7E-9FF1-8B909B742161}" srcOrd="5" destOrd="0" presId="urn:microsoft.com/office/officeart/2005/8/layout/hierarchy3"/>
    <dgm:cxn modelId="{3B712513-947B-4C35-86DC-B591CC0E2AE1}" type="presParOf" srcId="{A488927C-74C7-4FAA-ABDA-CD78C1EF4C5A}" destId="{B61C4133-AC1E-478A-B1FC-C7BEE4447049}" srcOrd="6" destOrd="0" presId="urn:microsoft.com/office/officeart/2005/8/layout/hierarchy3"/>
    <dgm:cxn modelId="{665CA270-8F0F-4DEE-B079-BB73133C4C09}" type="presParOf" srcId="{A488927C-74C7-4FAA-ABDA-CD78C1EF4C5A}" destId="{CDF9D99F-B904-44C9-9AB9-9AE1AD913C4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0.66796</cdr:x>
      <cdr:y>0.02446</cdr:y>
    </cdr:from>
    <cdr:to>
      <cdr:x>0.83251</cdr:x>
      <cdr:y>0.07794</cdr:y>
    </cdr:to>
    <cdr:sp macro="" textlink="">
      <cdr:nvSpPr>
        <cdr:cNvPr id="2" name="CuadroTexto 1"/>
        <cdr:cNvSpPr txBox="1"/>
      </cdr:nvSpPr>
      <cdr:spPr>
        <a:xfrm xmlns:a="http://schemas.openxmlformats.org/drawingml/2006/main">
          <a:off x="4184129" y="106728"/>
          <a:ext cx="1030721" cy="233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100" b="1" dirty="0" smtClean="0"/>
            <a:t>Proyección</a:t>
          </a:r>
          <a:endParaRPr lang="es-CO" sz="1100" b="1" dirty="0"/>
        </a:p>
      </cdr:txBody>
    </cdr:sp>
  </cdr:relSizeAnchor>
  <cdr:relSizeAnchor xmlns:cdr="http://schemas.openxmlformats.org/drawingml/2006/chartDrawing">
    <cdr:from>
      <cdr:x>0.28339</cdr:x>
      <cdr:y>0.02446</cdr:y>
    </cdr:from>
    <cdr:to>
      <cdr:x>0.44794</cdr:x>
      <cdr:y>0.07794</cdr:y>
    </cdr:to>
    <cdr:sp macro="" textlink="">
      <cdr:nvSpPr>
        <cdr:cNvPr id="3" name="CuadroTexto 1"/>
        <cdr:cNvSpPr txBox="1"/>
      </cdr:nvSpPr>
      <cdr:spPr>
        <a:xfrm xmlns:a="http://schemas.openxmlformats.org/drawingml/2006/main">
          <a:off x="1775154" y="106728"/>
          <a:ext cx="1030721" cy="2333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100" b="1" dirty="0" smtClean="0"/>
            <a:t>Historia</a:t>
          </a:r>
          <a:endParaRPr lang="es-CO"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CO"/>
          </a:p>
        </p:txBody>
      </p:sp>
      <p:sp>
        <p:nvSpPr>
          <p:cNvPr id="3" name="Marcador de fecha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4614415-64FB-4AC8-A9E5-50712F0FCEC9}" type="datetimeFigureOut">
              <a:rPr lang="es-CO" smtClean="0"/>
              <a:pPr/>
              <a:t>26/07/2018</a:t>
            </a:fld>
            <a:endParaRPr lang="es-CO"/>
          </a:p>
        </p:txBody>
      </p:sp>
      <p:sp>
        <p:nvSpPr>
          <p:cNvPr id="4" name="Marcador de pie de página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B03D6767-2723-49EE-BAF2-BEAD75DF894B}" type="slidenum">
              <a:rPr lang="es-CO" smtClean="0"/>
              <a:pPr/>
              <a:t>‹Nº›</a:t>
            </a:fld>
            <a:endParaRPr lang="es-CO"/>
          </a:p>
        </p:txBody>
      </p:sp>
    </p:spTree>
    <p:extLst>
      <p:ext uri="{BB962C8B-B14F-4D97-AF65-F5344CB8AC3E}">
        <p14:creationId xmlns:p14="http://schemas.microsoft.com/office/powerpoint/2010/main" val="1097254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s-ES"/>
          </a:p>
        </p:txBody>
      </p:sp>
      <p:sp>
        <p:nvSpPr>
          <p:cNvPr id="3" name="Marcador de fecha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D56F9BD9-07D8-405B-90CB-536D76702CD6}" type="datetimeFigureOut">
              <a:rPr lang="es-ES" smtClean="0"/>
              <a:pPr/>
              <a:t>26/07/2018</a:t>
            </a:fld>
            <a:endParaRPr lang="es-ES"/>
          </a:p>
        </p:txBody>
      </p:sp>
      <p:sp>
        <p:nvSpPr>
          <p:cNvPr id="4" name="Marcador de imagen de diapositiva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s-ES"/>
          </a:p>
        </p:txBody>
      </p:sp>
      <p:sp>
        <p:nvSpPr>
          <p:cNvPr id="5" name="Marcador de notas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BCB01886-DA63-4A85-A12B-C8851DE58944}" type="slidenum">
              <a:rPr lang="es-ES" smtClean="0"/>
              <a:pPr/>
              <a:t>‹Nº›</a:t>
            </a:fld>
            <a:endParaRPr lang="es-ES"/>
          </a:p>
        </p:txBody>
      </p:sp>
    </p:spTree>
    <p:extLst>
      <p:ext uri="{BB962C8B-B14F-4D97-AF65-F5344CB8AC3E}">
        <p14:creationId xmlns:p14="http://schemas.microsoft.com/office/powerpoint/2010/main" val="8694984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ES" dirty="0"/>
          </a:p>
        </p:txBody>
      </p:sp>
      <p:sp>
        <p:nvSpPr>
          <p:cNvPr id="5" name="Marcador de número de diapositiva 4"/>
          <p:cNvSpPr>
            <a:spLocks noGrp="1"/>
          </p:cNvSpPr>
          <p:nvPr>
            <p:ph type="sldNum" sz="quarter" idx="11"/>
          </p:nvPr>
        </p:nvSpPr>
        <p:spPr/>
        <p:txBody>
          <a:bodyPr/>
          <a:lstStyle/>
          <a:p>
            <a:fld id="{BCB01886-DA63-4A85-A12B-C8851DE58944}" type="slidenum">
              <a:rPr lang="es-ES" smtClean="0"/>
              <a:pPr/>
              <a:t>1</a:t>
            </a:fld>
            <a:endParaRPr lang="es-ES"/>
          </a:p>
        </p:txBody>
      </p:sp>
    </p:spTree>
    <p:extLst>
      <p:ext uri="{BB962C8B-B14F-4D97-AF65-F5344CB8AC3E}">
        <p14:creationId xmlns:p14="http://schemas.microsoft.com/office/powerpoint/2010/main" val="6677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12</a:t>
            </a:fld>
            <a:endParaRPr lang="es-ES"/>
          </a:p>
        </p:txBody>
      </p:sp>
    </p:spTree>
    <p:extLst>
      <p:ext uri="{BB962C8B-B14F-4D97-AF65-F5344CB8AC3E}">
        <p14:creationId xmlns:p14="http://schemas.microsoft.com/office/powerpoint/2010/main" val="29687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13</a:t>
            </a:fld>
            <a:endParaRPr lang="es-ES"/>
          </a:p>
        </p:txBody>
      </p:sp>
    </p:spTree>
    <p:extLst>
      <p:ext uri="{BB962C8B-B14F-4D97-AF65-F5344CB8AC3E}">
        <p14:creationId xmlns:p14="http://schemas.microsoft.com/office/powerpoint/2010/main" val="414354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14</a:t>
            </a:fld>
            <a:endParaRPr lang="es-ES"/>
          </a:p>
        </p:txBody>
      </p:sp>
    </p:spTree>
    <p:extLst>
      <p:ext uri="{BB962C8B-B14F-4D97-AF65-F5344CB8AC3E}">
        <p14:creationId xmlns:p14="http://schemas.microsoft.com/office/powerpoint/2010/main" val="2552863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15</a:t>
            </a:fld>
            <a:endParaRPr lang="es-ES"/>
          </a:p>
        </p:txBody>
      </p:sp>
    </p:spTree>
    <p:extLst>
      <p:ext uri="{BB962C8B-B14F-4D97-AF65-F5344CB8AC3E}">
        <p14:creationId xmlns:p14="http://schemas.microsoft.com/office/powerpoint/2010/main" val="328601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16</a:t>
            </a:fld>
            <a:endParaRPr lang="es-ES"/>
          </a:p>
        </p:txBody>
      </p:sp>
    </p:spTree>
    <p:extLst>
      <p:ext uri="{BB962C8B-B14F-4D97-AF65-F5344CB8AC3E}">
        <p14:creationId xmlns:p14="http://schemas.microsoft.com/office/powerpoint/2010/main" val="263365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17</a:t>
            </a:fld>
            <a:endParaRPr lang="es-ES"/>
          </a:p>
        </p:txBody>
      </p:sp>
    </p:spTree>
    <p:extLst>
      <p:ext uri="{BB962C8B-B14F-4D97-AF65-F5344CB8AC3E}">
        <p14:creationId xmlns:p14="http://schemas.microsoft.com/office/powerpoint/2010/main" val="1918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18</a:t>
            </a:fld>
            <a:endParaRPr lang="es-ES"/>
          </a:p>
        </p:txBody>
      </p:sp>
    </p:spTree>
    <p:extLst>
      <p:ext uri="{BB962C8B-B14F-4D97-AF65-F5344CB8AC3E}">
        <p14:creationId xmlns:p14="http://schemas.microsoft.com/office/powerpoint/2010/main" val="1914592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19</a:t>
            </a:fld>
            <a:endParaRPr lang="es-ES"/>
          </a:p>
        </p:txBody>
      </p:sp>
    </p:spTree>
    <p:extLst>
      <p:ext uri="{BB962C8B-B14F-4D97-AF65-F5344CB8AC3E}">
        <p14:creationId xmlns:p14="http://schemas.microsoft.com/office/powerpoint/2010/main" val="122857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20</a:t>
            </a:fld>
            <a:endParaRPr lang="es-ES"/>
          </a:p>
        </p:txBody>
      </p:sp>
    </p:spTree>
    <p:extLst>
      <p:ext uri="{BB962C8B-B14F-4D97-AF65-F5344CB8AC3E}">
        <p14:creationId xmlns:p14="http://schemas.microsoft.com/office/powerpoint/2010/main" val="159985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21</a:t>
            </a:fld>
            <a:endParaRPr lang="es-ES"/>
          </a:p>
        </p:txBody>
      </p:sp>
    </p:spTree>
    <p:extLst>
      <p:ext uri="{BB962C8B-B14F-4D97-AF65-F5344CB8AC3E}">
        <p14:creationId xmlns:p14="http://schemas.microsoft.com/office/powerpoint/2010/main" val="363235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a:t>
            </a:fld>
            <a:endParaRPr lang="es-ES"/>
          </a:p>
        </p:txBody>
      </p:sp>
    </p:spTree>
    <p:extLst>
      <p:ext uri="{BB962C8B-B14F-4D97-AF65-F5344CB8AC3E}">
        <p14:creationId xmlns:p14="http://schemas.microsoft.com/office/powerpoint/2010/main" val="44301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22</a:t>
            </a:fld>
            <a:endParaRPr lang="es-ES"/>
          </a:p>
        </p:txBody>
      </p:sp>
    </p:spTree>
    <p:extLst>
      <p:ext uri="{BB962C8B-B14F-4D97-AF65-F5344CB8AC3E}">
        <p14:creationId xmlns:p14="http://schemas.microsoft.com/office/powerpoint/2010/main" val="165759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23</a:t>
            </a:fld>
            <a:endParaRPr lang="es-ES"/>
          </a:p>
        </p:txBody>
      </p:sp>
    </p:spTree>
    <p:extLst>
      <p:ext uri="{BB962C8B-B14F-4D97-AF65-F5344CB8AC3E}">
        <p14:creationId xmlns:p14="http://schemas.microsoft.com/office/powerpoint/2010/main" val="223904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24</a:t>
            </a:fld>
            <a:endParaRPr lang="es-ES"/>
          </a:p>
        </p:txBody>
      </p:sp>
    </p:spTree>
    <p:extLst>
      <p:ext uri="{BB962C8B-B14F-4D97-AF65-F5344CB8AC3E}">
        <p14:creationId xmlns:p14="http://schemas.microsoft.com/office/powerpoint/2010/main" val="1960995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25</a:t>
            </a:fld>
            <a:endParaRPr lang="es-ES"/>
          </a:p>
        </p:txBody>
      </p:sp>
    </p:spTree>
    <p:extLst>
      <p:ext uri="{BB962C8B-B14F-4D97-AF65-F5344CB8AC3E}">
        <p14:creationId xmlns:p14="http://schemas.microsoft.com/office/powerpoint/2010/main" val="254970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27</a:t>
            </a:fld>
            <a:endParaRPr lang="es-ES"/>
          </a:p>
        </p:txBody>
      </p:sp>
    </p:spTree>
    <p:extLst>
      <p:ext uri="{BB962C8B-B14F-4D97-AF65-F5344CB8AC3E}">
        <p14:creationId xmlns:p14="http://schemas.microsoft.com/office/powerpoint/2010/main" val="319311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32</a:t>
            </a:fld>
            <a:endParaRPr lang="es-ES"/>
          </a:p>
        </p:txBody>
      </p:sp>
    </p:spTree>
    <p:extLst>
      <p:ext uri="{BB962C8B-B14F-4D97-AF65-F5344CB8AC3E}">
        <p14:creationId xmlns:p14="http://schemas.microsoft.com/office/powerpoint/2010/main" val="2547583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33</a:t>
            </a:fld>
            <a:endParaRPr lang="es-ES"/>
          </a:p>
        </p:txBody>
      </p:sp>
    </p:spTree>
    <p:extLst>
      <p:ext uri="{BB962C8B-B14F-4D97-AF65-F5344CB8AC3E}">
        <p14:creationId xmlns:p14="http://schemas.microsoft.com/office/powerpoint/2010/main" val="161113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34</a:t>
            </a:fld>
            <a:endParaRPr lang="es-ES"/>
          </a:p>
        </p:txBody>
      </p:sp>
    </p:spTree>
    <p:extLst>
      <p:ext uri="{BB962C8B-B14F-4D97-AF65-F5344CB8AC3E}">
        <p14:creationId xmlns:p14="http://schemas.microsoft.com/office/powerpoint/2010/main" val="1316995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35</a:t>
            </a:fld>
            <a:endParaRPr lang="es-ES"/>
          </a:p>
        </p:txBody>
      </p:sp>
    </p:spTree>
    <p:extLst>
      <p:ext uri="{BB962C8B-B14F-4D97-AF65-F5344CB8AC3E}">
        <p14:creationId xmlns:p14="http://schemas.microsoft.com/office/powerpoint/2010/main" val="1926728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36</a:t>
            </a:fld>
            <a:endParaRPr lang="es-ES"/>
          </a:p>
        </p:txBody>
      </p:sp>
    </p:spTree>
    <p:extLst>
      <p:ext uri="{BB962C8B-B14F-4D97-AF65-F5344CB8AC3E}">
        <p14:creationId xmlns:p14="http://schemas.microsoft.com/office/powerpoint/2010/main" val="310163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a:t>
            </a:fld>
            <a:endParaRPr lang="es-ES"/>
          </a:p>
        </p:txBody>
      </p:sp>
    </p:spTree>
    <p:extLst>
      <p:ext uri="{BB962C8B-B14F-4D97-AF65-F5344CB8AC3E}">
        <p14:creationId xmlns:p14="http://schemas.microsoft.com/office/powerpoint/2010/main" val="1482792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37</a:t>
            </a:fld>
            <a:endParaRPr lang="es-ES"/>
          </a:p>
        </p:txBody>
      </p:sp>
    </p:spTree>
    <p:extLst>
      <p:ext uri="{BB962C8B-B14F-4D97-AF65-F5344CB8AC3E}">
        <p14:creationId xmlns:p14="http://schemas.microsoft.com/office/powerpoint/2010/main" val="407699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38</a:t>
            </a:fld>
            <a:endParaRPr lang="es-ES"/>
          </a:p>
        </p:txBody>
      </p:sp>
    </p:spTree>
    <p:extLst>
      <p:ext uri="{BB962C8B-B14F-4D97-AF65-F5344CB8AC3E}">
        <p14:creationId xmlns:p14="http://schemas.microsoft.com/office/powerpoint/2010/main" val="2985968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39</a:t>
            </a:fld>
            <a:endParaRPr lang="es-ES"/>
          </a:p>
        </p:txBody>
      </p:sp>
    </p:spTree>
    <p:extLst>
      <p:ext uri="{BB962C8B-B14F-4D97-AF65-F5344CB8AC3E}">
        <p14:creationId xmlns:p14="http://schemas.microsoft.com/office/powerpoint/2010/main" val="3271098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40</a:t>
            </a:fld>
            <a:endParaRPr lang="es-ES"/>
          </a:p>
        </p:txBody>
      </p:sp>
    </p:spTree>
    <p:extLst>
      <p:ext uri="{BB962C8B-B14F-4D97-AF65-F5344CB8AC3E}">
        <p14:creationId xmlns:p14="http://schemas.microsoft.com/office/powerpoint/2010/main" val="1770780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41</a:t>
            </a:fld>
            <a:endParaRPr lang="es-ES"/>
          </a:p>
        </p:txBody>
      </p:sp>
    </p:spTree>
    <p:extLst>
      <p:ext uri="{BB962C8B-B14F-4D97-AF65-F5344CB8AC3E}">
        <p14:creationId xmlns:p14="http://schemas.microsoft.com/office/powerpoint/2010/main" val="693803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42</a:t>
            </a:fld>
            <a:endParaRPr lang="es-ES"/>
          </a:p>
        </p:txBody>
      </p:sp>
    </p:spTree>
    <p:extLst>
      <p:ext uri="{BB962C8B-B14F-4D97-AF65-F5344CB8AC3E}">
        <p14:creationId xmlns:p14="http://schemas.microsoft.com/office/powerpoint/2010/main" val="3666392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43</a:t>
            </a:fld>
            <a:endParaRPr lang="es-ES"/>
          </a:p>
        </p:txBody>
      </p:sp>
    </p:spTree>
    <p:extLst>
      <p:ext uri="{BB962C8B-B14F-4D97-AF65-F5344CB8AC3E}">
        <p14:creationId xmlns:p14="http://schemas.microsoft.com/office/powerpoint/2010/main" val="1024952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44</a:t>
            </a:fld>
            <a:endParaRPr lang="es-ES"/>
          </a:p>
        </p:txBody>
      </p:sp>
    </p:spTree>
    <p:extLst>
      <p:ext uri="{BB962C8B-B14F-4D97-AF65-F5344CB8AC3E}">
        <p14:creationId xmlns:p14="http://schemas.microsoft.com/office/powerpoint/2010/main" val="1874015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45</a:t>
            </a:fld>
            <a:endParaRPr lang="es-ES"/>
          </a:p>
        </p:txBody>
      </p:sp>
    </p:spTree>
    <p:extLst>
      <p:ext uri="{BB962C8B-B14F-4D97-AF65-F5344CB8AC3E}">
        <p14:creationId xmlns:p14="http://schemas.microsoft.com/office/powerpoint/2010/main" val="695319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46</a:t>
            </a:fld>
            <a:endParaRPr lang="es-ES"/>
          </a:p>
        </p:txBody>
      </p:sp>
    </p:spTree>
    <p:extLst>
      <p:ext uri="{BB962C8B-B14F-4D97-AF65-F5344CB8AC3E}">
        <p14:creationId xmlns:p14="http://schemas.microsoft.com/office/powerpoint/2010/main" val="310464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a:t>
            </a:fld>
            <a:endParaRPr lang="es-ES"/>
          </a:p>
        </p:txBody>
      </p:sp>
    </p:spTree>
    <p:extLst>
      <p:ext uri="{BB962C8B-B14F-4D97-AF65-F5344CB8AC3E}">
        <p14:creationId xmlns:p14="http://schemas.microsoft.com/office/powerpoint/2010/main" val="2639663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47</a:t>
            </a:fld>
            <a:endParaRPr lang="es-ES"/>
          </a:p>
        </p:txBody>
      </p:sp>
    </p:spTree>
    <p:extLst>
      <p:ext uri="{BB962C8B-B14F-4D97-AF65-F5344CB8AC3E}">
        <p14:creationId xmlns:p14="http://schemas.microsoft.com/office/powerpoint/2010/main" val="4223271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48</a:t>
            </a:fld>
            <a:endParaRPr lang="es-ES"/>
          </a:p>
        </p:txBody>
      </p:sp>
    </p:spTree>
    <p:extLst>
      <p:ext uri="{BB962C8B-B14F-4D97-AF65-F5344CB8AC3E}">
        <p14:creationId xmlns:p14="http://schemas.microsoft.com/office/powerpoint/2010/main" val="56860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49</a:t>
            </a:fld>
            <a:endParaRPr lang="es-ES"/>
          </a:p>
        </p:txBody>
      </p:sp>
    </p:spTree>
    <p:extLst>
      <p:ext uri="{BB962C8B-B14F-4D97-AF65-F5344CB8AC3E}">
        <p14:creationId xmlns:p14="http://schemas.microsoft.com/office/powerpoint/2010/main" val="317215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50</a:t>
            </a:fld>
            <a:endParaRPr lang="es-ES"/>
          </a:p>
        </p:txBody>
      </p:sp>
    </p:spTree>
    <p:extLst>
      <p:ext uri="{BB962C8B-B14F-4D97-AF65-F5344CB8AC3E}">
        <p14:creationId xmlns:p14="http://schemas.microsoft.com/office/powerpoint/2010/main" val="1838582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51</a:t>
            </a:fld>
            <a:endParaRPr lang="es-ES"/>
          </a:p>
        </p:txBody>
      </p:sp>
    </p:spTree>
    <p:extLst>
      <p:ext uri="{BB962C8B-B14F-4D97-AF65-F5344CB8AC3E}">
        <p14:creationId xmlns:p14="http://schemas.microsoft.com/office/powerpoint/2010/main" val="213983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52</a:t>
            </a:fld>
            <a:endParaRPr lang="es-ES"/>
          </a:p>
        </p:txBody>
      </p:sp>
    </p:spTree>
    <p:extLst>
      <p:ext uri="{BB962C8B-B14F-4D97-AF65-F5344CB8AC3E}">
        <p14:creationId xmlns:p14="http://schemas.microsoft.com/office/powerpoint/2010/main" val="3386728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53</a:t>
            </a:fld>
            <a:endParaRPr lang="es-ES"/>
          </a:p>
        </p:txBody>
      </p:sp>
    </p:spTree>
    <p:extLst>
      <p:ext uri="{BB962C8B-B14F-4D97-AF65-F5344CB8AC3E}">
        <p14:creationId xmlns:p14="http://schemas.microsoft.com/office/powerpoint/2010/main" val="1046721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54</a:t>
            </a:fld>
            <a:endParaRPr lang="es-ES"/>
          </a:p>
        </p:txBody>
      </p:sp>
    </p:spTree>
    <p:extLst>
      <p:ext uri="{BB962C8B-B14F-4D97-AF65-F5344CB8AC3E}">
        <p14:creationId xmlns:p14="http://schemas.microsoft.com/office/powerpoint/2010/main" val="1219484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55</a:t>
            </a:fld>
            <a:endParaRPr lang="es-ES"/>
          </a:p>
        </p:txBody>
      </p:sp>
    </p:spTree>
    <p:extLst>
      <p:ext uri="{BB962C8B-B14F-4D97-AF65-F5344CB8AC3E}">
        <p14:creationId xmlns:p14="http://schemas.microsoft.com/office/powerpoint/2010/main" val="1604374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61</a:t>
            </a:fld>
            <a:endParaRPr lang="es-ES"/>
          </a:p>
        </p:txBody>
      </p:sp>
    </p:spTree>
    <p:extLst>
      <p:ext uri="{BB962C8B-B14F-4D97-AF65-F5344CB8AC3E}">
        <p14:creationId xmlns:p14="http://schemas.microsoft.com/office/powerpoint/2010/main" val="122960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6</a:t>
            </a:fld>
            <a:endParaRPr lang="es-ES"/>
          </a:p>
        </p:txBody>
      </p:sp>
    </p:spTree>
    <p:extLst>
      <p:ext uri="{BB962C8B-B14F-4D97-AF65-F5344CB8AC3E}">
        <p14:creationId xmlns:p14="http://schemas.microsoft.com/office/powerpoint/2010/main" val="273049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8</a:t>
            </a:fld>
            <a:endParaRPr lang="es-ES"/>
          </a:p>
        </p:txBody>
      </p:sp>
    </p:spTree>
    <p:extLst>
      <p:ext uri="{BB962C8B-B14F-4D97-AF65-F5344CB8AC3E}">
        <p14:creationId xmlns:p14="http://schemas.microsoft.com/office/powerpoint/2010/main" val="13568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9</a:t>
            </a:fld>
            <a:endParaRPr lang="es-ES"/>
          </a:p>
        </p:txBody>
      </p:sp>
    </p:spTree>
    <p:extLst>
      <p:ext uri="{BB962C8B-B14F-4D97-AF65-F5344CB8AC3E}">
        <p14:creationId xmlns:p14="http://schemas.microsoft.com/office/powerpoint/2010/main" val="330698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10</a:t>
            </a:fld>
            <a:endParaRPr lang="es-ES"/>
          </a:p>
        </p:txBody>
      </p:sp>
    </p:spTree>
    <p:extLst>
      <p:ext uri="{BB962C8B-B14F-4D97-AF65-F5344CB8AC3E}">
        <p14:creationId xmlns:p14="http://schemas.microsoft.com/office/powerpoint/2010/main" val="394090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54050" y="1162050"/>
            <a:ext cx="5575300" cy="31369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CB01886-DA63-4A85-A12B-C8851DE58944}" type="slidenum">
              <a:rPr lang="es-ES" smtClean="0"/>
              <a:pPr/>
              <a:t>11</a:t>
            </a:fld>
            <a:endParaRPr lang="es-ES"/>
          </a:p>
        </p:txBody>
      </p:sp>
    </p:spTree>
    <p:extLst>
      <p:ext uri="{BB962C8B-B14F-4D97-AF65-F5344CB8AC3E}">
        <p14:creationId xmlns:p14="http://schemas.microsoft.com/office/powerpoint/2010/main" val="249754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o s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21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51580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9188071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8059237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862170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8742692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7/26/2018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0956565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73457587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27164247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22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de título">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23392" y="1997968"/>
            <a:ext cx="10972800" cy="1143000"/>
          </a:xfrm>
          <a:prstGeom prst="rect">
            <a:avLst/>
          </a:prstGeom>
        </p:spPr>
        <p:txBody>
          <a:bodyPr/>
          <a:lstStyle>
            <a:lvl1pPr marL="0" marR="0" indent="0" defTabSz="914400" rtl="0" eaLnBrk="1" fontAlgn="base" latinLnBrk="0" hangingPunct="1">
              <a:lnSpc>
                <a:spcPct val="100000"/>
              </a:lnSpc>
              <a:spcBef>
                <a:spcPct val="0"/>
              </a:spcBef>
              <a:spcAft>
                <a:spcPct val="0"/>
              </a:spcAft>
              <a:tabLst/>
              <a:defRPr/>
            </a:lvl1pPr>
          </a:lstStyle>
          <a:p>
            <a:pPr marL="0" marR="0" lvl="0" indent="0" defTabSz="914400" rtl="0" eaLnBrk="1" fontAlgn="base" latinLnBrk="0" hangingPunct="1">
              <a:lnSpc>
                <a:spcPct val="100000"/>
              </a:lnSpc>
              <a:spcBef>
                <a:spcPct val="0"/>
              </a:spcBef>
              <a:spcAft>
                <a:spcPct val="0"/>
              </a:spcAft>
              <a:tabLst/>
              <a:defRPr/>
            </a:pPr>
            <a:r>
              <a:rPr kumimoji="0" lang="es-ES" sz="3400" b="1" i="0" u="none" strike="noStrike" kern="1200" cap="none" spc="0" normalizeH="0" baseline="0" noProof="0" dirty="0" smtClean="0">
                <a:ln>
                  <a:noFill/>
                </a:ln>
                <a:solidFill>
                  <a:srgbClr val="C8B300"/>
                </a:solidFill>
                <a:effectLst/>
                <a:uLnTx/>
                <a:uFillTx/>
                <a:latin typeface="Arial" pitchFamily="34" charset="0"/>
                <a:ea typeface="+mj-ea"/>
                <a:cs typeface="Arial" pitchFamily="34" charset="0"/>
              </a:rPr>
              <a:t>Título de la presentación </a:t>
            </a:r>
            <a:endParaRPr kumimoji="0" lang="es-CO" sz="3400" b="1" i="0" u="none" strike="noStrike" kern="1200" cap="none" spc="0" normalizeH="0" baseline="0" noProof="0" dirty="0" smtClean="0">
              <a:ln>
                <a:noFill/>
              </a:ln>
              <a:solidFill>
                <a:srgbClr val="C8B300"/>
              </a:solidFill>
              <a:effectLst/>
              <a:uLnTx/>
              <a:uFillTx/>
              <a:latin typeface="Arial" pitchFamily="34" charset="0"/>
              <a:ea typeface="+mj-ea"/>
              <a:cs typeface="Arial" pitchFamily="34" charset="0"/>
            </a:endParaRPr>
          </a:p>
        </p:txBody>
      </p:sp>
      <p:sp>
        <p:nvSpPr>
          <p:cNvPr id="8" name="7 Marcador de texto"/>
          <p:cNvSpPr>
            <a:spLocks noGrp="1"/>
          </p:cNvSpPr>
          <p:nvPr>
            <p:ph type="body" sz="quarter" idx="10" hasCustomPrompt="1"/>
          </p:nvPr>
        </p:nvSpPr>
        <p:spPr>
          <a:xfrm>
            <a:off x="624419" y="3285558"/>
            <a:ext cx="10944191" cy="503485"/>
          </a:xfrm>
          <a:prstGeom prst="rect">
            <a:avLst/>
          </a:prstGeom>
        </p:spPr>
        <p:txBody>
          <a:bodyPr/>
          <a:lstStyle>
            <a:lvl1pPr algn="ctr">
              <a:defRPr sz="2400" b="0" baseline="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s-ES" dirty="0" smtClean="0"/>
              <a:t>Unidad de Planeación Minero Energética - UPME</a:t>
            </a:r>
            <a:endParaRPr lang="es-CO" dirty="0"/>
          </a:p>
        </p:txBody>
      </p:sp>
      <p:sp>
        <p:nvSpPr>
          <p:cNvPr id="11" name="10 Marcador de texto"/>
          <p:cNvSpPr>
            <a:spLocks noGrp="1"/>
          </p:cNvSpPr>
          <p:nvPr>
            <p:ph type="body" sz="quarter" idx="11" hasCustomPrompt="1"/>
          </p:nvPr>
        </p:nvSpPr>
        <p:spPr>
          <a:xfrm>
            <a:off x="624419" y="3861820"/>
            <a:ext cx="10943167" cy="431279"/>
          </a:xfrm>
          <a:prstGeom prst="rect">
            <a:avLst/>
          </a:prstGeom>
        </p:spPr>
        <p:txBody>
          <a:bodyPr/>
          <a:lstStyle>
            <a:lvl1pPr marL="342900" indent="-342900" algn="ctr" defTabSz="914400" rtl="0" eaLnBrk="1" fontAlgn="base" latinLnBrk="0" hangingPunct="1">
              <a:spcBef>
                <a:spcPct val="0"/>
              </a:spcBef>
              <a:spcAft>
                <a:spcPct val="0"/>
              </a:spcAft>
              <a:buFont typeface="Arial" pitchFamily="34" charset="0"/>
              <a:buNone/>
              <a:defRPr lang="es-CO" sz="2400" b="0" kern="1200" baseline="0" dirty="0" smtClean="0">
                <a:solidFill>
                  <a:schemeClr val="tx1"/>
                </a:solidFill>
                <a:latin typeface="Arial" pitchFamily="34" charset="0"/>
                <a:ea typeface="+mj-ea"/>
                <a:cs typeface="Arial" pitchFamily="34" charset="0"/>
              </a:defRPr>
            </a:lvl1pPr>
          </a:lstStyle>
          <a:p>
            <a:pPr marL="342900" lvl="0" indent="-342900" algn="ctr" defTabSz="914400" rtl="0" eaLnBrk="1" fontAlgn="base" latinLnBrk="0" hangingPunct="1">
              <a:spcBef>
                <a:spcPct val="0"/>
              </a:spcBef>
              <a:spcAft>
                <a:spcPct val="0"/>
              </a:spcAft>
              <a:buFont typeface="Arial" pitchFamily="34" charset="0"/>
              <a:buNone/>
            </a:pPr>
            <a:r>
              <a:rPr lang="es-CO" dirty="0" smtClean="0"/>
              <a:t>Nombre del área/ subdirección/ oficina/ evento </a:t>
            </a:r>
            <a:endParaRPr lang="es-CO" dirty="0"/>
          </a:p>
        </p:txBody>
      </p:sp>
      <p:sp>
        <p:nvSpPr>
          <p:cNvPr id="12" name="10 Marcador de texto"/>
          <p:cNvSpPr>
            <a:spLocks noGrp="1"/>
          </p:cNvSpPr>
          <p:nvPr>
            <p:ph type="body" sz="quarter" idx="12" hasCustomPrompt="1"/>
          </p:nvPr>
        </p:nvSpPr>
        <p:spPr>
          <a:xfrm>
            <a:off x="623394" y="4365107"/>
            <a:ext cx="10943167" cy="431279"/>
          </a:xfrm>
          <a:prstGeom prst="rect">
            <a:avLst/>
          </a:prstGeom>
        </p:spPr>
        <p:txBody>
          <a:bodyPr/>
          <a:lstStyle>
            <a:lvl1pPr marL="342900" indent="-342900" algn="ctr" defTabSz="914400" rtl="0" eaLnBrk="1" fontAlgn="base" latinLnBrk="0" hangingPunct="1">
              <a:spcBef>
                <a:spcPct val="0"/>
              </a:spcBef>
              <a:spcAft>
                <a:spcPct val="0"/>
              </a:spcAft>
              <a:buFont typeface="Arial" pitchFamily="34" charset="0"/>
              <a:buNone/>
              <a:defRPr lang="es-CO" sz="2400" b="0" kern="1200" baseline="0" dirty="0" smtClean="0">
                <a:solidFill>
                  <a:schemeClr val="tx1"/>
                </a:solidFill>
                <a:latin typeface="Arial" pitchFamily="34" charset="0"/>
                <a:ea typeface="+mj-ea"/>
                <a:cs typeface="Arial" pitchFamily="34" charset="0"/>
              </a:defRPr>
            </a:lvl1pPr>
          </a:lstStyle>
          <a:p>
            <a:pPr marL="342900" lvl="0" indent="-342900" algn="ctr" defTabSz="914400" rtl="0" eaLnBrk="1" fontAlgn="base" latinLnBrk="0" hangingPunct="1">
              <a:spcBef>
                <a:spcPct val="0"/>
              </a:spcBef>
              <a:spcAft>
                <a:spcPct val="0"/>
              </a:spcAft>
              <a:buFont typeface="Arial" pitchFamily="34" charset="0"/>
              <a:buNone/>
            </a:pPr>
            <a:r>
              <a:rPr lang="es-CO" dirty="0" smtClean="0"/>
              <a:t>Fecha </a:t>
            </a:r>
            <a:endParaRPr lang="es-CO"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ol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58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7 Marcador de texto"/>
          <p:cNvSpPr>
            <a:spLocks noGrp="1"/>
          </p:cNvSpPr>
          <p:nvPr>
            <p:ph type="body" sz="quarter" idx="10" hasCustomPrompt="1"/>
          </p:nvPr>
        </p:nvSpPr>
        <p:spPr>
          <a:xfrm>
            <a:off x="911426" y="1412776"/>
            <a:ext cx="10656324" cy="503634"/>
          </a:xfrm>
          <a:prstGeom prst="rect">
            <a:avLst/>
          </a:prstGeom>
        </p:spPr>
        <p:txBody>
          <a:bodyPr/>
          <a:lstStyle>
            <a:lvl1pPr>
              <a:buNone/>
              <a:defRPr lang="es-ES" sz="2400" b="1" kern="1200" dirty="0" smtClean="0">
                <a:solidFill>
                  <a:schemeClr val="tx1"/>
                </a:solidFill>
                <a:latin typeface="Arial" pitchFamily="34" charset="0"/>
                <a:ea typeface="+mn-ea"/>
                <a:cs typeface="Arial" pitchFamily="34" charset="0"/>
              </a:defRPr>
            </a:lvl1pPr>
          </a:lstStyle>
          <a:p>
            <a:pPr lvl="0"/>
            <a:r>
              <a:rPr lang="es-ES" dirty="0" smtClean="0"/>
              <a:t>Subtítulo </a:t>
            </a:r>
          </a:p>
        </p:txBody>
      </p:sp>
      <p:sp>
        <p:nvSpPr>
          <p:cNvPr id="6" name="5 Marcador de texto"/>
          <p:cNvSpPr>
            <a:spLocks noGrp="1"/>
          </p:cNvSpPr>
          <p:nvPr>
            <p:ph type="body" sz="quarter" idx="11" hasCustomPrompt="1"/>
          </p:nvPr>
        </p:nvSpPr>
        <p:spPr>
          <a:xfrm>
            <a:off x="911424" y="2204864"/>
            <a:ext cx="10657184" cy="3672408"/>
          </a:xfrm>
          <a:prstGeom prst="rect">
            <a:avLst/>
          </a:prstGeom>
        </p:spPr>
        <p:txBody>
          <a:bodyPr/>
          <a:lstStyle>
            <a:lvl1pPr>
              <a:defRPr sz="2000">
                <a:latin typeface="Arial" pitchFamily="34" charset="0"/>
                <a:cs typeface="Arial" pitchFamily="34" charset="0"/>
              </a:defRPr>
            </a:lvl1pPr>
            <a:lvl2pPr>
              <a:defRPr/>
            </a:lvl2pPr>
          </a:lstStyle>
          <a:p>
            <a:pPr lvl="0"/>
            <a:r>
              <a:rPr lang="es-ES" dirty="0" smtClean="0"/>
              <a:t>Inserte aquí su primer </a:t>
            </a:r>
            <a:r>
              <a:rPr lang="es-ES" dirty="0" err="1" smtClean="0"/>
              <a:t>bullet</a:t>
            </a:r>
            <a:r>
              <a:rPr lang="es-ES" dirty="0" smtClean="0"/>
              <a:t>.</a:t>
            </a:r>
          </a:p>
        </p:txBody>
      </p:sp>
      <p:sp>
        <p:nvSpPr>
          <p:cNvPr id="5" name="1 Título"/>
          <p:cNvSpPr>
            <a:spLocks noGrp="1"/>
          </p:cNvSpPr>
          <p:nvPr>
            <p:ph type="title" hasCustomPrompt="1"/>
          </p:nvPr>
        </p:nvSpPr>
        <p:spPr>
          <a:xfrm>
            <a:off x="911424" y="548680"/>
            <a:ext cx="6926560" cy="634082"/>
          </a:xfrm>
          <a:prstGeom prst="rect">
            <a:avLst/>
          </a:prstGeom>
        </p:spPr>
        <p:txBody>
          <a:bodyPr/>
          <a:lstStyle>
            <a:lvl1pPr algn="l">
              <a:defRPr lang="es-CO" sz="2400" b="1" kern="1200" dirty="0">
                <a:solidFill>
                  <a:srgbClr val="C8B300"/>
                </a:solidFill>
                <a:latin typeface="Arial" pitchFamily="34" charset="0"/>
                <a:ea typeface="+mn-ea"/>
                <a:cs typeface="Arial" pitchFamily="34" charset="0"/>
              </a:defRPr>
            </a:lvl1pPr>
          </a:lstStyle>
          <a:p>
            <a:r>
              <a:rPr lang="es-CO" dirty="0" smtClean="0">
                <a:latin typeface="Arial" pitchFamily="34" charset="0"/>
                <a:cs typeface="Arial" pitchFamily="34" charset="0"/>
              </a:rPr>
              <a:t>Título de la diapositiva </a:t>
            </a:r>
            <a:endParaRPr lang="es-CO"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 gráfica ">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911424" y="548680"/>
            <a:ext cx="6926560" cy="634082"/>
          </a:xfrm>
          <a:prstGeom prst="rect">
            <a:avLst/>
          </a:prstGeom>
        </p:spPr>
        <p:txBody>
          <a:bodyPr/>
          <a:lstStyle>
            <a:lvl1pPr algn="l">
              <a:defRPr lang="es-CO" sz="2400" b="1" kern="1200" dirty="0">
                <a:solidFill>
                  <a:srgbClr val="C8B300"/>
                </a:solidFill>
                <a:latin typeface="Arial" pitchFamily="34" charset="0"/>
                <a:ea typeface="+mn-ea"/>
                <a:cs typeface="Arial" pitchFamily="34" charset="0"/>
              </a:defRPr>
            </a:lvl1pPr>
          </a:lstStyle>
          <a:p>
            <a:r>
              <a:rPr lang="es-CO" dirty="0" smtClean="0">
                <a:latin typeface="Arial" pitchFamily="34" charset="0"/>
                <a:cs typeface="Arial" pitchFamily="34" charset="0"/>
              </a:rPr>
              <a:t>Título de la diapositiva </a:t>
            </a:r>
            <a:endParaRPr lang="es-CO" dirty="0"/>
          </a:p>
        </p:txBody>
      </p:sp>
      <p:sp>
        <p:nvSpPr>
          <p:cNvPr id="8" name="7 Marcador de texto"/>
          <p:cNvSpPr>
            <a:spLocks noGrp="1"/>
          </p:cNvSpPr>
          <p:nvPr>
            <p:ph type="body" sz="quarter" idx="10" hasCustomPrompt="1"/>
          </p:nvPr>
        </p:nvSpPr>
        <p:spPr>
          <a:xfrm>
            <a:off x="912283" y="1412776"/>
            <a:ext cx="10656324" cy="503634"/>
          </a:xfrm>
          <a:prstGeom prst="rect">
            <a:avLst/>
          </a:prstGeom>
        </p:spPr>
        <p:txBody>
          <a:bodyPr/>
          <a:lstStyle>
            <a:lvl1pPr>
              <a:buNone/>
              <a:defRPr lang="es-ES" sz="2400" b="1" kern="1200" dirty="0" smtClean="0">
                <a:solidFill>
                  <a:schemeClr val="tx1"/>
                </a:solidFill>
                <a:latin typeface="Arial" pitchFamily="34" charset="0"/>
                <a:ea typeface="+mn-ea"/>
                <a:cs typeface="Arial" pitchFamily="34" charset="0"/>
              </a:defRPr>
            </a:lvl1pPr>
          </a:lstStyle>
          <a:p>
            <a:pPr lvl="0"/>
            <a:r>
              <a:rPr lang="es-ES" dirty="0" smtClean="0"/>
              <a:t>Subtítulo </a:t>
            </a:r>
          </a:p>
        </p:txBody>
      </p:sp>
      <p:sp>
        <p:nvSpPr>
          <p:cNvPr id="6" name="5 Marcador de texto"/>
          <p:cNvSpPr>
            <a:spLocks noGrp="1"/>
          </p:cNvSpPr>
          <p:nvPr>
            <p:ph type="body" sz="quarter" idx="11" hasCustomPrompt="1"/>
          </p:nvPr>
        </p:nvSpPr>
        <p:spPr>
          <a:xfrm>
            <a:off x="911424" y="2204864"/>
            <a:ext cx="5664629" cy="3600400"/>
          </a:xfrm>
          <a:prstGeom prst="rect">
            <a:avLst/>
          </a:prstGeom>
        </p:spPr>
        <p:txBody>
          <a:bodyPr/>
          <a:lstStyle>
            <a:lvl1pPr>
              <a:defRPr sz="2000">
                <a:latin typeface="Arial" pitchFamily="34" charset="0"/>
                <a:cs typeface="Arial" pitchFamily="34" charset="0"/>
              </a:defRPr>
            </a:lvl1pPr>
            <a:lvl2pPr>
              <a:defRPr/>
            </a:lvl2pPr>
          </a:lstStyle>
          <a:p>
            <a:pPr lvl="0"/>
            <a:r>
              <a:rPr lang="es-ES" dirty="0" smtClean="0"/>
              <a:t>Primer </a:t>
            </a:r>
            <a:r>
              <a:rPr lang="es-ES" dirty="0" err="1" smtClean="0"/>
              <a:t>bullet</a:t>
            </a:r>
            <a:r>
              <a:rPr lang="es-ES" dirty="0" smtClean="0"/>
              <a:t>.</a:t>
            </a:r>
          </a:p>
        </p:txBody>
      </p:sp>
      <p:sp>
        <p:nvSpPr>
          <p:cNvPr id="16" name="15 Marcador de posición de imagen"/>
          <p:cNvSpPr>
            <a:spLocks noGrp="1"/>
          </p:cNvSpPr>
          <p:nvPr>
            <p:ph type="pic" sz="quarter" idx="12"/>
          </p:nvPr>
        </p:nvSpPr>
        <p:spPr>
          <a:xfrm>
            <a:off x="7152117" y="2204864"/>
            <a:ext cx="4416491" cy="3600400"/>
          </a:xfrm>
          <a:prstGeom prst="rect">
            <a:avLst/>
          </a:prstGeom>
        </p:spPr>
        <p:txBody>
          <a:bodyPr/>
          <a:lstStyle>
            <a:lvl1pPr marL="0" indent="0" algn="ctr">
              <a:spcBef>
                <a:spcPts val="0"/>
              </a:spcBef>
              <a:buNone/>
              <a:defRPr sz="2800" baseline="0"/>
            </a:lvl1pPr>
          </a:lstStyle>
          <a:p>
            <a:endParaRPr lang="es-CO" dirty="0" smtClean="0"/>
          </a:p>
          <a:p>
            <a:endParaRPr lang="es-CO" dirty="0" smtClean="0"/>
          </a:p>
          <a:p>
            <a:r>
              <a:rPr lang="es-CO" dirty="0" smtClean="0"/>
              <a:t>Inserte imagen del sector minero energético dando </a:t>
            </a:r>
            <a:r>
              <a:rPr lang="es-CO" dirty="0" err="1" smtClean="0"/>
              <a:t>click</a:t>
            </a:r>
            <a:r>
              <a:rPr lang="es-CO" dirty="0" smtClean="0"/>
              <a:t> en el ícono. </a:t>
            </a:r>
            <a:endParaRPr lang="es-CO"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1961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57933713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3273955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56815793"/>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Rectángulo 31"/>
          <p:cNvSpPr/>
          <p:nvPr userDrawn="1"/>
        </p:nvSpPr>
        <p:spPr>
          <a:xfrm>
            <a:off x="1299153" y="551471"/>
            <a:ext cx="961447"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33" name="Rectángulo 32"/>
          <p:cNvSpPr/>
          <p:nvPr userDrawn="1"/>
        </p:nvSpPr>
        <p:spPr>
          <a:xfrm>
            <a:off x="3218691" y="551471"/>
            <a:ext cx="961448"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34" name="Rectángulo 33"/>
          <p:cNvSpPr/>
          <p:nvPr userDrawn="1"/>
        </p:nvSpPr>
        <p:spPr>
          <a:xfrm>
            <a:off x="5138233" y="551471"/>
            <a:ext cx="957769"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40" name="Rectángulo 39"/>
          <p:cNvSpPr/>
          <p:nvPr userDrawn="1"/>
        </p:nvSpPr>
        <p:spPr>
          <a:xfrm>
            <a:off x="-13724" y="545121"/>
            <a:ext cx="347195"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grpSp>
        <p:nvGrpSpPr>
          <p:cNvPr id="3" name="Grupo 2"/>
          <p:cNvGrpSpPr/>
          <p:nvPr userDrawn="1"/>
        </p:nvGrpSpPr>
        <p:grpSpPr>
          <a:xfrm>
            <a:off x="0" y="4"/>
            <a:ext cx="12192000" cy="6857999"/>
            <a:chOff x="-23613" y="1"/>
            <a:chExt cx="9144000" cy="6857999"/>
          </a:xfrm>
        </p:grpSpPr>
        <p:pic>
          <p:nvPicPr>
            <p:cNvPr id="2" name="Imagen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3768"/>
            <a:stretch/>
          </p:blipFill>
          <p:spPr>
            <a:xfrm>
              <a:off x="-23613" y="1"/>
              <a:ext cx="9144000" cy="4437112"/>
            </a:xfrm>
            <a:prstGeom prst="rect">
              <a:avLst/>
            </a:prstGeom>
          </p:spPr>
        </p:pic>
        <p:pic>
          <p:nvPicPr>
            <p:cNvPr id="9" name="Imagen 8"/>
            <p:cNvPicPr>
              <a:picLocks noChangeAspect="1"/>
            </p:cNvPicPr>
            <p:nvPr userDrawn="1"/>
          </p:nvPicPr>
          <p:blipFill rotWithShape="1">
            <a:blip r:embed="rId4" cstate="print">
              <a:extLst>
                <a:ext uri="{28A0092B-C50C-407E-A947-70E740481C1C}">
                  <a14:useLocalDpi xmlns:a14="http://schemas.microsoft.com/office/drawing/2010/main" val="0"/>
                </a:ext>
              </a:extLst>
            </a:blip>
            <a:srcRect t="52952"/>
            <a:stretch/>
          </p:blipFill>
          <p:spPr>
            <a:xfrm>
              <a:off x="-23613" y="4437112"/>
              <a:ext cx="9144000" cy="2420888"/>
            </a:xfrm>
            <a:prstGeom prst="rect">
              <a:avLst/>
            </a:prstGeom>
          </p:spPr>
        </p:pic>
      </p:grpSp>
      <p:sp>
        <p:nvSpPr>
          <p:cNvPr id="4" name="CuadroTexto 3"/>
          <p:cNvSpPr txBox="1"/>
          <p:nvPr userDrawn="1"/>
        </p:nvSpPr>
        <p:spPr>
          <a:xfrm>
            <a:off x="9456373" y="6700718"/>
            <a:ext cx="445956" cy="184666"/>
          </a:xfrm>
          <a:prstGeom prst="rect">
            <a:avLst/>
          </a:prstGeom>
          <a:noFill/>
        </p:spPr>
        <p:txBody>
          <a:bodyPr wrap="none" rtlCol="0">
            <a:spAutoFit/>
          </a:bodyPr>
          <a:lstStyle/>
          <a:p>
            <a:r>
              <a:rPr lang="es-ES" sz="600" b="1" dirty="0" smtClean="0">
                <a:latin typeface="Arial" panose="020B0604020202020204" pitchFamily="34" charset="0"/>
                <a:cs typeface="Arial" panose="020B0604020202020204" pitchFamily="34" charset="0"/>
              </a:rPr>
              <a:t>F-DI-04</a:t>
            </a:r>
            <a:endParaRPr lang="es-ES" sz="600" b="1"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Lst>
  <p:timing>
    <p:tnLst>
      <p:par>
        <p:cTn id="1" dur="indefinite" restart="never" nodeType="tmRoot"/>
      </p:par>
    </p:tnLst>
  </p:timing>
  <p:hf hdr="0" dt="0"/>
  <p:txStyles>
    <p:titleStyle>
      <a:lvl1pPr algn="ctr" defTabSz="914400" rtl="0" eaLnBrk="1" fontAlgn="base" latinLnBrk="0" hangingPunct="1">
        <a:spcBef>
          <a:spcPct val="0"/>
        </a:spcBef>
        <a:spcAft>
          <a:spcPct val="0"/>
        </a:spcAft>
        <a:buNone/>
        <a:defRPr lang="es-CO" sz="3400" b="1" kern="1200" dirty="0" smtClean="0">
          <a:solidFill>
            <a:srgbClr val="C8B300"/>
          </a:solidFill>
          <a:latin typeface="Arial" pitchFamily="34" charset="0"/>
          <a:ea typeface="+mj-ea"/>
          <a:cs typeface="Arial" pitchFamily="34" charset="0"/>
        </a:defRPr>
      </a:lvl1pPr>
    </p:titleStyle>
    <p:bodyStyle>
      <a:lvl1pPr marL="342900" indent="-342900" algn="ctr" defTabSz="914400" rtl="0" eaLnBrk="1" fontAlgn="base" latinLnBrk="0" hangingPunct="1">
        <a:spcBef>
          <a:spcPct val="0"/>
        </a:spcBef>
        <a:spcAft>
          <a:spcPct val="0"/>
        </a:spcAft>
        <a:buFont typeface="Arial" pitchFamily="34" charset="0"/>
        <a:buNone/>
        <a:defRPr lang="es-ES" sz="3400" b="1" kern="1200" baseline="0" smtClean="0">
          <a:solidFill>
            <a:srgbClr val="C8B300"/>
          </a:solidFill>
          <a:latin typeface="Arial" pitchFamily="34" charset="0"/>
          <a:ea typeface="+mj-ea"/>
          <a:cs typeface="Arial" pitchFamily="34" charset="0"/>
        </a:defRPr>
      </a:lvl1pPr>
      <a:lvl2pPr marL="742950" indent="-285750" algn="ctr" defTabSz="914400" rtl="0" eaLnBrk="1" fontAlgn="base" latinLnBrk="0" hangingPunct="1">
        <a:spcBef>
          <a:spcPct val="0"/>
        </a:spcBef>
        <a:spcAft>
          <a:spcPct val="0"/>
        </a:spcAft>
        <a:buFont typeface="Arial" pitchFamily="34" charset="0"/>
        <a:buNone/>
        <a:defRPr lang="es-ES" sz="3400" b="1" kern="1200" smtClean="0">
          <a:solidFill>
            <a:srgbClr val="C8B300"/>
          </a:solidFill>
          <a:latin typeface="Arial" pitchFamily="34" charset="0"/>
          <a:ea typeface="+mj-ea"/>
          <a:cs typeface="Arial" pitchFamily="34" charset="0"/>
        </a:defRPr>
      </a:lvl2pPr>
      <a:lvl3pPr marL="1143000" indent="-228600" algn="ctr" defTabSz="914400" rtl="0" eaLnBrk="1" fontAlgn="base" latinLnBrk="0" hangingPunct="1">
        <a:spcBef>
          <a:spcPct val="0"/>
        </a:spcBef>
        <a:spcAft>
          <a:spcPct val="0"/>
        </a:spcAft>
        <a:buFont typeface="Arial" pitchFamily="34" charset="0"/>
        <a:buNone/>
        <a:defRPr lang="es-ES" sz="3400" b="1" kern="1200" smtClean="0">
          <a:solidFill>
            <a:srgbClr val="C8B300"/>
          </a:solidFill>
          <a:latin typeface="Arial" pitchFamily="34" charset="0"/>
          <a:ea typeface="+mj-ea"/>
          <a:cs typeface="Arial" pitchFamily="34" charset="0"/>
        </a:defRPr>
      </a:lvl3pPr>
      <a:lvl4pPr marL="1600200" indent="-228600" algn="ctr" defTabSz="914400" rtl="0" eaLnBrk="1" fontAlgn="base" latinLnBrk="0" hangingPunct="1">
        <a:spcBef>
          <a:spcPct val="0"/>
        </a:spcBef>
        <a:spcAft>
          <a:spcPct val="0"/>
        </a:spcAft>
        <a:buFont typeface="Arial" pitchFamily="34" charset="0"/>
        <a:buNone/>
        <a:defRPr lang="es-ES" sz="3400" b="1" kern="1200" smtClean="0">
          <a:solidFill>
            <a:srgbClr val="C8B300"/>
          </a:solidFill>
          <a:latin typeface="Arial" pitchFamily="34" charset="0"/>
          <a:ea typeface="+mj-ea"/>
          <a:cs typeface="Arial" pitchFamily="34" charset="0"/>
        </a:defRPr>
      </a:lvl4pPr>
      <a:lvl5pPr marL="2057400" indent="-228600" algn="ctr" defTabSz="914400" rtl="0" eaLnBrk="1" fontAlgn="base" latinLnBrk="0" hangingPunct="1">
        <a:spcBef>
          <a:spcPct val="0"/>
        </a:spcBef>
        <a:spcAft>
          <a:spcPct val="0"/>
        </a:spcAft>
        <a:buFont typeface="Arial" pitchFamily="34" charset="0"/>
        <a:buNone/>
        <a:defRPr lang="es-CO" sz="3400" b="1" kern="1200" dirty="0" smtClean="0">
          <a:solidFill>
            <a:srgbClr val="C8B300"/>
          </a:solidFill>
          <a:latin typeface="Arial" pitchFamily="34" charset="0"/>
          <a:ea typeface="+mj-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5" cstate="print">
            <a:extLst>
              <a:ext uri="{28A0092B-C50C-407E-A947-70E740481C1C}">
                <a14:useLocalDpi xmlns:a14="http://schemas.microsoft.com/office/drawing/2010/main" val="0"/>
              </a:ext>
            </a:extLst>
          </a:blip>
          <a:srcRect t="52463"/>
          <a:stretch/>
        </p:blipFill>
        <p:spPr>
          <a:xfrm>
            <a:off x="0" y="4437112"/>
            <a:ext cx="12192000" cy="2446040"/>
          </a:xfrm>
          <a:prstGeom prst="rect">
            <a:avLst/>
          </a:prstGeom>
        </p:spPr>
      </p:pic>
      <p:pic>
        <p:nvPicPr>
          <p:cNvPr id="3" name="Imagen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28448" y="6237315"/>
            <a:ext cx="1862373" cy="510405"/>
          </a:xfrm>
          <a:prstGeom prst="rect">
            <a:avLst/>
          </a:prstGeom>
        </p:spPr>
      </p:pic>
      <p:sp>
        <p:nvSpPr>
          <p:cNvPr id="5" name="Cuadro de texto 2"/>
          <p:cNvSpPr txBox="1">
            <a:spLocks noChangeArrowheads="1"/>
          </p:cNvSpPr>
          <p:nvPr userDrawn="1"/>
        </p:nvSpPr>
        <p:spPr bwMode="auto">
          <a:xfrm>
            <a:off x="894435" y="701200"/>
            <a:ext cx="1361140" cy="61555"/>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CO" sz="400" b="0" i="0" u="none" strike="noStrike" cap="none" normalizeH="0" baseline="0" dirty="0" smtClean="0">
                <a:ln>
                  <a:noFill/>
                </a:ln>
                <a:solidFill>
                  <a:srgbClr val="808080"/>
                </a:solidFill>
                <a:effectLst/>
                <a:latin typeface="Helvetica" panose="020B0604020202020204" pitchFamily="34" charset="0"/>
              </a:rPr>
              <a:t>Unidad de Planeación Minero Energética</a:t>
            </a:r>
            <a:endParaRPr kumimoji="0" lang="es-CO" sz="14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userDrawn="1"/>
        </p:nvPicPr>
        <p:blipFill rotWithShape="1">
          <a:blip r:embed="rId5" cstate="print">
            <a:extLst>
              <a:ext uri="{28A0092B-C50C-407E-A947-70E740481C1C}">
                <a14:useLocalDpi xmlns:a14="http://schemas.microsoft.com/office/drawing/2010/main" val="0"/>
              </a:ext>
            </a:extLst>
          </a:blip>
          <a:srcRect b="13768"/>
          <a:stretch/>
        </p:blipFill>
        <p:spPr>
          <a:xfrm>
            <a:off x="0" y="1"/>
            <a:ext cx="12192000" cy="4437112"/>
          </a:xfrm>
          <a:prstGeom prst="rect">
            <a:avLst/>
          </a:prstGeom>
        </p:spPr>
      </p:pic>
      <p:sp>
        <p:nvSpPr>
          <p:cNvPr id="8" name="CuadroTexto 7"/>
          <p:cNvSpPr txBox="1"/>
          <p:nvPr userDrawn="1"/>
        </p:nvSpPr>
        <p:spPr>
          <a:xfrm>
            <a:off x="11693517" y="6747717"/>
            <a:ext cx="445956" cy="184666"/>
          </a:xfrm>
          <a:prstGeom prst="rect">
            <a:avLst/>
          </a:prstGeom>
          <a:noFill/>
        </p:spPr>
        <p:txBody>
          <a:bodyPr wrap="none" rtlCol="0">
            <a:spAutoFit/>
          </a:bodyPr>
          <a:lstStyle/>
          <a:p>
            <a:r>
              <a:rPr lang="es-ES" sz="600" b="1" dirty="0" smtClean="0">
                <a:latin typeface="Arial" panose="020B0604020202020204" pitchFamily="34" charset="0"/>
                <a:cs typeface="Arial" panose="020B0604020202020204" pitchFamily="34" charset="0"/>
              </a:rPr>
              <a:t>F-DI-04</a:t>
            </a:r>
            <a:endParaRPr lang="es-ES" sz="600" b="1"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69" r:id="rId2"/>
    <p:sldLayoutId id="2147483670"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Imagen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7" y="3"/>
            <a:ext cx="12228213" cy="5160867"/>
          </a:xfrm>
          <a:prstGeom prst="rect">
            <a:avLst/>
          </a:prstGeom>
        </p:spPr>
      </p:pic>
      <p:pic>
        <p:nvPicPr>
          <p:cNvPr id="22" name="Imagen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33557"/>
          <a:stretch/>
        </p:blipFill>
        <p:spPr>
          <a:xfrm>
            <a:off x="0" y="3646634"/>
            <a:ext cx="12228213" cy="3429000"/>
          </a:xfrm>
          <a:prstGeom prst="rect">
            <a:avLst/>
          </a:prstGeom>
        </p:spPr>
      </p:pic>
      <p:sp>
        <p:nvSpPr>
          <p:cNvPr id="17" name="CuadroTexto 10"/>
          <p:cNvSpPr txBox="1"/>
          <p:nvPr userDrawn="1"/>
        </p:nvSpPr>
        <p:spPr>
          <a:xfrm>
            <a:off x="3292323" y="2634726"/>
            <a:ext cx="518457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2400" dirty="0" smtClean="0">
                <a:solidFill>
                  <a:schemeClr val="bg1">
                    <a:lumMod val="75000"/>
                  </a:schemeClr>
                </a:solidFill>
                <a:latin typeface="Arial" panose="020B0604020202020204" pitchFamily="34" charset="0"/>
                <a:cs typeface="Arial" panose="020B0604020202020204" pitchFamily="34" charset="0"/>
              </a:rPr>
              <a:t>www.upme.gov.co</a:t>
            </a:r>
            <a:endParaRPr lang="es-CO" sz="2400" dirty="0">
              <a:solidFill>
                <a:schemeClr val="bg1">
                  <a:lumMod val="75000"/>
                </a:schemeClr>
              </a:solidFill>
              <a:latin typeface="Arial" panose="020B0604020202020204" pitchFamily="34" charset="0"/>
              <a:cs typeface="Arial" panose="020B0604020202020204" pitchFamily="34" charset="0"/>
            </a:endParaRPr>
          </a:p>
        </p:txBody>
      </p:sp>
      <p:pic>
        <p:nvPicPr>
          <p:cNvPr id="13" name="Picture 2" descr="http://proprofs-cdn.s3.amazonaws.com/images/QM/user_images/1452023/7554435071.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57172" y="3117311"/>
            <a:ext cx="384043" cy="288032"/>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0"/>
          <p:cNvSpPr txBox="1"/>
          <p:nvPr userDrawn="1"/>
        </p:nvSpPr>
        <p:spPr>
          <a:xfrm>
            <a:off x="4348439" y="3108770"/>
            <a:ext cx="1536172" cy="276999"/>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1200" dirty="0" smtClean="0">
                <a:solidFill>
                  <a:schemeClr val="bg1">
                    <a:lumMod val="50000"/>
                  </a:schemeClr>
                </a:solidFill>
                <a:latin typeface="Arial" panose="020B0604020202020204" pitchFamily="34" charset="0"/>
                <a:cs typeface="Arial" panose="020B0604020202020204" pitchFamily="34" charset="0"/>
              </a:rPr>
              <a:t>@upmeoficial</a:t>
            </a:r>
            <a:endParaRPr lang="es-CO" sz="1200" dirty="0">
              <a:solidFill>
                <a:schemeClr val="bg1">
                  <a:lumMod val="50000"/>
                </a:schemeClr>
              </a:solidFill>
              <a:latin typeface="Arial" panose="020B0604020202020204" pitchFamily="34" charset="0"/>
              <a:cs typeface="Arial" panose="020B0604020202020204" pitchFamily="34" charset="0"/>
            </a:endParaRPr>
          </a:p>
        </p:txBody>
      </p:sp>
      <p:sp>
        <p:nvSpPr>
          <p:cNvPr id="15" name="CuadroTexto 10"/>
          <p:cNvSpPr txBox="1"/>
          <p:nvPr userDrawn="1"/>
        </p:nvSpPr>
        <p:spPr>
          <a:xfrm>
            <a:off x="6134177" y="3112249"/>
            <a:ext cx="1588088" cy="276999"/>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dirty="0" smtClean="0">
                <a:solidFill>
                  <a:schemeClr val="bg1">
                    <a:lumMod val="50000"/>
                  </a:schemeClr>
                </a:solidFill>
                <a:latin typeface="Arial" panose="020B0604020202020204" pitchFamily="34" charset="0"/>
                <a:cs typeface="Arial" panose="020B0604020202020204" pitchFamily="34" charset="0"/>
              </a:rPr>
              <a:t>Upme (Oficial)</a:t>
            </a:r>
            <a:endParaRPr lang="es-CO" sz="1200" dirty="0">
              <a:solidFill>
                <a:schemeClr val="bg1">
                  <a:lumMod val="50000"/>
                </a:schemeClr>
              </a:solidFill>
              <a:latin typeface="Arial" panose="020B0604020202020204" pitchFamily="34" charset="0"/>
              <a:cs typeface="Arial" panose="020B0604020202020204" pitchFamily="34" charset="0"/>
            </a:endParaRPr>
          </a:p>
        </p:txBody>
      </p:sp>
      <p:pic>
        <p:nvPicPr>
          <p:cNvPr id="2050" name="Picture 2" descr="http://www.premierecreative.com/wp-content/uploads/2014/05/facebook-logo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03981" y="3122244"/>
            <a:ext cx="330121" cy="2475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p:cNvGraphicFramePr>
            <a:graphicFrameLocks noGrp="1"/>
          </p:cNvGraphicFramePr>
          <p:nvPr userDrawn="1">
            <p:extLst>
              <p:ext uri="{D42A27DB-BD31-4B8C-83A1-F6EECF244321}">
                <p14:modId xmlns:p14="http://schemas.microsoft.com/office/powerpoint/2010/main" val="679928808"/>
              </p:ext>
            </p:extLst>
          </p:nvPr>
        </p:nvGraphicFramePr>
        <p:xfrm>
          <a:off x="4108413" y="3087421"/>
          <a:ext cx="3552395" cy="370840"/>
        </p:xfrm>
        <a:graphic>
          <a:graphicData uri="http://schemas.openxmlformats.org/drawingml/2006/table">
            <a:tbl>
              <a:tblPr firstRow="1" bandRow="1">
                <a:tableStyleId>{9D7B26C5-4107-4FEC-AEDC-1716B250A1EF}</a:tableStyleId>
              </a:tblPr>
              <a:tblGrid>
                <a:gridCol w="3552395"/>
              </a:tblGrid>
              <a:tr h="370840">
                <a:tc>
                  <a:txBody>
                    <a:bodyPr/>
                    <a:lstStyle/>
                    <a:p>
                      <a:endParaRPr lang="es-CO" dirty="0"/>
                    </a:p>
                  </a:txBody>
                  <a:tcPr marL="121920" marR="121920"/>
                </a:tc>
              </a:tr>
            </a:tbl>
          </a:graphicData>
        </a:graphic>
      </p:graphicFrame>
      <p:sp>
        <p:nvSpPr>
          <p:cNvPr id="25" name="Rectángulo 24"/>
          <p:cNvSpPr/>
          <p:nvPr userDrawn="1"/>
        </p:nvSpPr>
        <p:spPr>
          <a:xfrm>
            <a:off x="1299153" y="551471"/>
            <a:ext cx="961447"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26" name="Rectángulo 25"/>
          <p:cNvSpPr/>
          <p:nvPr userDrawn="1"/>
        </p:nvSpPr>
        <p:spPr>
          <a:xfrm>
            <a:off x="3218691" y="551471"/>
            <a:ext cx="961448"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27" name="Rectángulo 26"/>
          <p:cNvSpPr/>
          <p:nvPr userDrawn="1"/>
        </p:nvSpPr>
        <p:spPr>
          <a:xfrm>
            <a:off x="5138233" y="551471"/>
            <a:ext cx="957769"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33" name="Rectángulo 32"/>
          <p:cNvSpPr/>
          <p:nvPr userDrawn="1"/>
        </p:nvSpPr>
        <p:spPr>
          <a:xfrm>
            <a:off x="-13724" y="545121"/>
            <a:ext cx="347195"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23" name="CuadroTexto 9"/>
          <p:cNvSpPr txBox="1"/>
          <p:nvPr userDrawn="1"/>
        </p:nvSpPr>
        <p:spPr>
          <a:xfrm>
            <a:off x="4079778" y="2060848"/>
            <a:ext cx="2781531" cy="784830"/>
          </a:xfrm>
          <a:prstGeom prst="rect">
            <a:avLst/>
          </a:prstGeom>
          <a:noFill/>
        </p:spPr>
        <p:txBody>
          <a:bodyPr wrap="non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4500" dirty="0" smtClean="0">
                <a:solidFill>
                  <a:srgbClr val="00335D"/>
                </a:solidFill>
                <a:latin typeface="Helvetica" panose="020B0604020202020204" pitchFamily="34" charset="0"/>
                <a:cs typeface="Helvetica" panose="020B0604020202020204" pitchFamily="34" charset="0"/>
              </a:rPr>
              <a:t>GRACIAS</a:t>
            </a:r>
            <a:endParaRPr lang="es-CO" sz="4500" dirty="0" smtClean="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66849628"/>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7/26/2018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7" name="Imagen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07" y="3"/>
            <a:ext cx="12228213" cy="5160867"/>
          </a:xfrm>
          <a:prstGeom prst="rect">
            <a:avLst/>
          </a:prstGeom>
        </p:spPr>
      </p:pic>
      <p:pic>
        <p:nvPicPr>
          <p:cNvPr id="8" name="Imagen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33557"/>
          <a:stretch/>
        </p:blipFill>
        <p:spPr>
          <a:xfrm>
            <a:off x="0" y="3646634"/>
            <a:ext cx="12228213" cy="3429000"/>
          </a:xfrm>
          <a:prstGeom prst="rect">
            <a:avLst/>
          </a:prstGeom>
        </p:spPr>
      </p:pic>
      <p:sp>
        <p:nvSpPr>
          <p:cNvPr id="9" name="CuadroTexto 10"/>
          <p:cNvSpPr txBox="1"/>
          <p:nvPr userDrawn="1"/>
        </p:nvSpPr>
        <p:spPr>
          <a:xfrm>
            <a:off x="3292323" y="2634726"/>
            <a:ext cx="5184576" cy="461665"/>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2400" dirty="0" smtClean="0">
                <a:solidFill>
                  <a:schemeClr val="bg1">
                    <a:lumMod val="75000"/>
                  </a:schemeClr>
                </a:solidFill>
                <a:latin typeface="Arial" panose="020B0604020202020204" pitchFamily="34" charset="0"/>
                <a:cs typeface="Arial" panose="020B0604020202020204" pitchFamily="34" charset="0"/>
              </a:rPr>
              <a:t>www.upme.gov.co</a:t>
            </a:r>
            <a:endParaRPr lang="es-CO" sz="2400" dirty="0">
              <a:solidFill>
                <a:schemeClr val="bg1">
                  <a:lumMod val="75000"/>
                </a:schemeClr>
              </a:solidFill>
              <a:latin typeface="Arial" panose="020B0604020202020204" pitchFamily="34" charset="0"/>
              <a:cs typeface="Arial" panose="020B0604020202020204" pitchFamily="34" charset="0"/>
            </a:endParaRPr>
          </a:p>
        </p:txBody>
      </p:sp>
      <p:pic>
        <p:nvPicPr>
          <p:cNvPr id="10" name="Picture 2" descr="http://proprofs-cdn.s3.amazonaws.com/images/QM/user_images/1452023/7554435071.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157172" y="3117311"/>
            <a:ext cx="384043" cy="28803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userDrawn="1"/>
        </p:nvSpPr>
        <p:spPr>
          <a:xfrm>
            <a:off x="4348439" y="3108770"/>
            <a:ext cx="1536172" cy="276999"/>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CO" sz="1200" dirty="0" smtClean="0">
                <a:solidFill>
                  <a:schemeClr val="bg1">
                    <a:lumMod val="50000"/>
                  </a:schemeClr>
                </a:solidFill>
                <a:latin typeface="Arial" panose="020B0604020202020204" pitchFamily="34" charset="0"/>
                <a:cs typeface="Arial" panose="020B0604020202020204" pitchFamily="34" charset="0"/>
              </a:rPr>
              <a:t>@upmeoficial</a:t>
            </a:r>
            <a:endParaRPr lang="es-CO" sz="1200" dirty="0">
              <a:solidFill>
                <a:schemeClr val="bg1">
                  <a:lumMod val="50000"/>
                </a:schemeClr>
              </a:solidFill>
              <a:latin typeface="Arial" panose="020B0604020202020204" pitchFamily="34" charset="0"/>
              <a:cs typeface="Arial" panose="020B0604020202020204" pitchFamily="34" charset="0"/>
            </a:endParaRPr>
          </a:p>
        </p:txBody>
      </p:sp>
      <p:sp>
        <p:nvSpPr>
          <p:cNvPr id="12" name="CuadroTexto 10"/>
          <p:cNvSpPr txBox="1"/>
          <p:nvPr userDrawn="1"/>
        </p:nvSpPr>
        <p:spPr>
          <a:xfrm>
            <a:off x="6134177" y="3112249"/>
            <a:ext cx="1588088" cy="276999"/>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200" dirty="0" smtClean="0">
                <a:solidFill>
                  <a:schemeClr val="bg1">
                    <a:lumMod val="50000"/>
                  </a:schemeClr>
                </a:solidFill>
                <a:latin typeface="Arial" panose="020B0604020202020204" pitchFamily="34" charset="0"/>
                <a:cs typeface="Arial" panose="020B0604020202020204" pitchFamily="34" charset="0"/>
              </a:rPr>
              <a:t>Upme (Oficial)</a:t>
            </a:r>
            <a:endParaRPr lang="es-CO" sz="1200" dirty="0">
              <a:solidFill>
                <a:schemeClr val="bg1">
                  <a:lumMod val="50000"/>
                </a:schemeClr>
              </a:solidFill>
              <a:latin typeface="Arial" panose="020B0604020202020204" pitchFamily="34" charset="0"/>
              <a:cs typeface="Arial" panose="020B0604020202020204" pitchFamily="34" charset="0"/>
            </a:endParaRPr>
          </a:p>
        </p:txBody>
      </p:sp>
      <p:pic>
        <p:nvPicPr>
          <p:cNvPr id="13" name="Picture 2" descr="http://www.premierecreative.com/wp-content/uploads/2014/05/facebook-logo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903981" y="3122244"/>
            <a:ext cx="330121" cy="2475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p:cNvGraphicFramePr>
            <a:graphicFrameLocks noGrp="1"/>
          </p:cNvGraphicFramePr>
          <p:nvPr userDrawn="1">
            <p:extLst>
              <p:ext uri="{D42A27DB-BD31-4B8C-83A1-F6EECF244321}">
                <p14:modId xmlns:p14="http://schemas.microsoft.com/office/powerpoint/2010/main" val="679928808"/>
              </p:ext>
            </p:extLst>
          </p:nvPr>
        </p:nvGraphicFramePr>
        <p:xfrm>
          <a:off x="4108413" y="3087421"/>
          <a:ext cx="3552395" cy="370840"/>
        </p:xfrm>
        <a:graphic>
          <a:graphicData uri="http://schemas.openxmlformats.org/drawingml/2006/table">
            <a:tbl>
              <a:tblPr firstRow="1" bandRow="1">
                <a:tableStyleId>{9D7B26C5-4107-4FEC-AEDC-1716B250A1EF}</a:tableStyleId>
              </a:tblPr>
              <a:tblGrid>
                <a:gridCol w="3552395"/>
              </a:tblGrid>
              <a:tr h="370840">
                <a:tc>
                  <a:txBody>
                    <a:bodyPr/>
                    <a:lstStyle/>
                    <a:p>
                      <a:endParaRPr lang="es-CO" dirty="0"/>
                    </a:p>
                  </a:txBody>
                  <a:tcPr marL="121920" marR="121920"/>
                </a:tc>
              </a:tr>
            </a:tbl>
          </a:graphicData>
        </a:graphic>
      </p:graphicFrame>
      <p:sp>
        <p:nvSpPr>
          <p:cNvPr id="15" name="Rectángulo 14"/>
          <p:cNvSpPr/>
          <p:nvPr userDrawn="1"/>
        </p:nvSpPr>
        <p:spPr>
          <a:xfrm>
            <a:off x="1299153" y="551471"/>
            <a:ext cx="961447"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16" name="Rectángulo 15"/>
          <p:cNvSpPr/>
          <p:nvPr userDrawn="1"/>
        </p:nvSpPr>
        <p:spPr>
          <a:xfrm>
            <a:off x="3218691" y="551471"/>
            <a:ext cx="961448"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17" name="Rectángulo 16"/>
          <p:cNvSpPr/>
          <p:nvPr userDrawn="1"/>
        </p:nvSpPr>
        <p:spPr>
          <a:xfrm>
            <a:off x="5138233" y="551471"/>
            <a:ext cx="957769"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18" name="Rectángulo 17"/>
          <p:cNvSpPr/>
          <p:nvPr userDrawn="1"/>
        </p:nvSpPr>
        <p:spPr>
          <a:xfrm>
            <a:off x="-13724" y="545121"/>
            <a:ext cx="347195" cy="720972"/>
          </a:xfrm>
          <a:prstGeom prst="rect">
            <a:avLst/>
          </a:prstGeom>
          <a:solidFill>
            <a:srgbClr val="FFFFFF">
              <a:alpha val="36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19" name="CuadroTexto 9"/>
          <p:cNvSpPr txBox="1"/>
          <p:nvPr userDrawn="1"/>
        </p:nvSpPr>
        <p:spPr>
          <a:xfrm>
            <a:off x="4079778" y="2060848"/>
            <a:ext cx="2781531" cy="784830"/>
          </a:xfrm>
          <a:prstGeom prst="rect">
            <a:avLst/>
          </a:prstGeom>
          <a:noFill/>
        </p:spPr>
        <p:txBody>
          <a:bodyPr wrap="non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4500" dirty="0" smtClean="0">
                <a:solidFill>
                  <a:srgbClr val="00335D"/>
                </a:solidFill>
                <a:latin typeface="Helvetica" panose="020B0604020202020204" pitchFamily="34" charset="0"/>
                <a:cs typeface="Helvetica" panose="020B0604020202020204" pitchFamily="34" charset="0"/>
              </a:rPr>
              <a:t>GRACIAS</a:t>
            </a:r>
            <a:endParaRPr lang="es-CO" sz="4500" dirty="0" smtClean="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235579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emf"/><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4.x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4.xml"/><Relationship Id="rId4" Type="http://schemas.openxmlformats.org/officeDocument/2006/relationships/image" Target="../media/image50.emf"/></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3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5.emf"/></Relationships>
</file>

<file path=ppt/slides/_rels/slide4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7.emf"/></Relationships>
</file>

<file path=ppt/slides/_rels/slide4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7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4914" y="1512492"/>
            <a:ext cx="8919877" cy="2016224"/>
          </a:xfrm>
        </p:spPr>
        <p:txBody>
          <a:bodyPr anchor="ctr"/>
          <a:lstStyle/>
          <a:p>
            <a:r>
              <a:rPr lang="es-CO" sz="3600" dirty="0"/>
              <a:t>Plan Indicativo de Abastecimiento de Combustibles Líquidos 2018 – 2038</a:t>
            </a:r>
            <a:br>
              <a:rPr lang="es-CO" sz="3600" dirty="0"/>
            </a:br>
            <a:endParaRPr lang="es-CO" sz="2200" dirty="0">
              <a:solidFill>
                <a:srgbClr val="002060"/>
              </a:solidFill>
              <a:ea typeface="+mn-ea"/>
            </a:endParaRPr>
          </a:p>
        </p:txBody>
      </p:sp>
      <p:sp>
        <p:nvSpPr>
          <p:cNvPr id="3" name="2 Marcador de texto"/>
          <p:cNvSpPr>
            <a:spLocks noGrp="1"/>
          </p:cNvSpPr>
          <p:nvPr>
            <p:ph type="body" sz="quarter" idx="10"/>
          </p:nvPr>
        </p:nvSpPr>
        <p:spPr>
          <a:xfrm>
            <a:off x="2000780" y="4077074"/>
            <a:ext cx="8208143" cy="1299715"/>
          </a:xfrm>
        </p:spPr>
        <p:txBody>
          <a:bodyPr anchor="ctr"/>
          <a:lstStyle/>
          <a:p>
            <a:r>
              <a:rPr lang="es-CO" sz="2000" dirty="0"/>
              <a:t>Unidad de Planeación Minero Energética</a:t>
            </a:r>
          </a:p>
          <a:p>
            <a:endParaRPr lang="es-CO" sz="2000" dirty="0"/>
          </a:p>
          <a:p>
            <a:r>
              <a:rPr lang="es-CO" sz="2000" dirty="0"/>
              <a:t>Julio de 2018</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6903532" cy="490066"/>
          </a:xfrm>
          <a:prstGeom prst="rect">
            <a:avLst/>
          </a:prstGeom>
        </p:spPr>
        <p:txBody>
          <a:bodyPr anchor="ctr"/>
          <a:lstStyle/>
          <a:p>
            <a:r>
              <a:rPr lang="es-ES" dirty="0" smtClean="0"/>
              <a:t> 4. Análisis </a:t>
            </a:r>
            <a:r>
              <a:rPr lang="es-ES" dirty="0"/>
              <a:t>de abastecimiento </a:t>
            </a:r>
            <a:r>
              <a:rPr lang="es-ES" dirty="0" smtClean="0"/>
              <a:t>de petróleo</a:t>
            </a:r>
            <a:endParaRPr lang="es-ES" dirty="0"/>
          </a:p>
        </p:txBody>
      </p:sp>
      <p:sp>
        <p:nvSpPr>
          <p:cNvPr id="7" name="CuadroTexto 6"/>
          <p:cNvSpPr txBox="1"/>
          <p:nvPr/>
        </p:nvSpPr>
        <p:spPr>
          <a:xfrm>
            <a:off x="4246840" y="886771"/>
            <a:ext cx="2830005" cy="307777"/>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400" dirty="0">
                <a:solidFill>
                  <a:schemeClr val="tx1"/>
                </a:solidFill>
                <a:latin typeface="+mn-lt"/>
              </a:rPr>
              <a:t>Upstream </a:t>
            </a:r>
            <a:r>
              <a:rPr lang="es-ES" sz="1400" dirty="0">
                <a:solidFill>
                  <a:schemeClr val="tx1"/>
                </a:solidFill>
                <a:latin typeface="+mn-lt"/>
              </a:rPr>
              <a:t> </a:t>
            </a:r>
            <a:r>
              <a:rPr lang="es-CO" sz="1400" dirty="0">
                <a:solidFill>
                  <a:schemeClr val="tx1"/>
                </a:solidFill>
                <a:latin typeface="+mn-lt"/>
              </a:rPr>
              <a:t>– Transporte de petróleo</a:t>
            </a:r>
            <a:endParaRPr lang="es-ES" sz="1400" dirty="0">
              <a:solidFill>
                <a:schemeClr val="tx1"/>
              </a:solidFill>
              <a:latin typeface="+mn-lt"/>
            </a:endParaRPr>
          </a:p>
        </p:txBody>
      </p:sp>
      <p:sp>
        <p:nvSpPr>
          <p:cNvPr id="10" name="Rectángulo 9"/>
          <p:cNvSpPr/>
          <p:nvPr/>
        </p:nvSpPr>
        <p:spPr>
          <a:xfrm>
            <a:off x="26740" y="6278887"/>
            <a:ext cx="1226618" cy="215444"/>
          </a:xfrm>
          <a:prstGeom prst="rect">
            <a:avLst/>
          </a:prstGeom>
        </p:spPr>
        <p:txBody>
          <a:bodyPr wrap="none">
            <a:spAutoFit/>
          </a:bodyPr>
          <a:lstStyle/>
          <a:p>
            <a:pPr algn="ctr">
              <a:spcBef>
                <a:spcPts val="600"/>
              </a:spcBef>
            </a:pPr>
            <a:r>
              <a:rPr lang="es-CO" sz="800" dirty="0">
                <a:solidFill>
                  <a:schemeClr val="bg1"/>
                </a:solidFill>
                <a:latin typeface="Arial" panose="020B0604020202020204" pitchFamily="34" charset="0"/>
                <a:ea typeface="Calibri" panose="020F0502020204030204" pitchFamily="34" charset="0"/>
                <a:cs typeface="Arial" panose="020B0604020202020204" pitchFamily="34" charset="0"/>
              </a:rPr>
              <a:t>Fuente: CENIT, UPME</a:t>
            </a:r>
            <a:endParaRPr lang="es-ES" sz="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43533" y="1444061"/>
            <a:ext cx="10511769" cy="3969878"/>
          </a:xfrm>
          <a:prstGeom prst="rect">
            <a:avLst/>
          </a:prstGeom>
        </p:spPr>
      </p:pic>
    </p:spTree>
    <p:extLst>
      <p:ext uri="{BB962C8B-B14F-4D97-AF65-F5344CB8AC3E}">
        <p14:creationId xmlns:p14="http://schemas.microsoft.com/office/powerpoint/2010/main" val="421306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6903532" cy="490066"/>
          </a:xfrm>
          <a:prstGeom prst="rect">
            <a:avLst/>
          </a:prstGeom>
        </p:spPr>
        <p:txBody>
          <a:bodyPr anchor="ctr"/>
          <a:lstStyle/>
          <a:p>
            <a:r>
              <a:rPr lang="es-ES" dirty="0" smtClean="0"/>
              <a:t> 4. Análisis </a:t>
            </a:r>
            <a:r>
              <a:rPr lang="es-ES" dirty="0"/>
              <a:t>de abastecimiento </a:t>
            </a:r>
            <a:r>
              <a:rPr lang="es-ES" dirty="0" smtClean="0"/>
              <a:t>de petróleo</a:t>
            </a:r>
            <a:endParaRPr lang="es-ES" dirty="0"/>
          </a:p>
        </p:txBody>
      </p:sp>
      <p:sp>
        <p:nvSpPr>
          <p:cNvPr id="7" name="CuadroTexto 6"/>
          <p:cNvSpPr txBox="1"/>
          <p:nvPr/>
        </p:nvSpPr>
        <p:spPr>
          <a:xfrm>
            <a:off x="4246840" y="886771"/>
            <a:ext cx="2830005" cy="307777"/>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400" dirty="0">
                <a:solidFill>
                  <a:schemeClr val="tx1"/>
                </a:solidFill>
                <a:latin typeface="+mn-lt"/>
              </a:rPr>
              <a:t>Upstream </a:t>
            </a:r>
            <a:r>
              <a:rPr lang="es-ES" sz="1400" dirty="0">
                <a:solidFill>
                  <a:schemeClr val="tx1"/>
                </a:solidFill>
                <a:latin typeface="+mn-lt"/>
              </a:rPr>
              <a:t> </a:t>
            </a:r>
            <a:r>
              <a:rPr lang="es-CO" sz="1400" dirty="0">
                <a:solidFill>
                  <a:schemeClr val="tx1"/>
                </a:solidFill>
                <a:latin typeface="+mn-lt"/>
              </a:rPr>
              <a:t>– Transporte de petróleo</a:t>
            </a:r>
            <a:endParaRPr lang="es-ES" sz="1400" dirty="0">
              <a:solidFill>
                <a:schemeClr val="tx1"/>
              </a:solidFill>
              <a:latin typeface="+mn-lt"/>
            </a:endParaRPr>
          </a:p>
        </p:txBody>
      </p:sp>
      <p:sp>
        <p:nvSpPr>
          <p:cNvPr id="10" name="Rectángulo 9"/>
          <p:cNvSpPr/>
          <p:nvPr/>
        </p:nvSpPr>
        <p:spPr>
          <a:xfrm>
            <a:off x="26740" y="6278887"/>
            <a:ext cx="1226618" cy="215444"/>
          </a:xfrm>
          <a:prstGeom prst="rect">
            <a:avLst/>
          </a:prstGeom>
        </p:spPr>
        <p:txBody>
          <a:bodyPr wrap="none">
            <a:spAutoFit/>
          </a:bodyPr>
          <a:lstStyle/>
          <a:p>
            <a:pPr algn="ctr">
              <a:spcBef>
                <a:spcPts val="600"/>
              </a:spcBef>
            </a:pPr>
            <a:r>
              <a:rPr lang="es-CO" sz="800" dirty="0">
                <a:solidFill>
                  <a:schemeClr val="bg1"/>
                </a:solidFill>
                <a:latin typeface="Arial" panose="020B0604020202020204" pitchFamily="34" charset="0"/>
                <a:ea typeface="Calibri" panose="020F0502020204030204" pitchFamily="34" charset="0"/>
                <a:cs typeface="Arial" panose="020B0604020202020204" pitchFamily="34" charset="0"/>
              </a:rPr>
              <a:t>Fuente: CENIT, UPME</a:t>
            </a:r>
            <a:endParaRPr lang="es-ES" sz="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344596" y="1444060"/>
            <a:ext cx="11102531" cy="4217187"/>
          </a:xfrm>
          <a:prstGeom prst="rect">
            <a:avLst/>
          </a:prstGeom>
        </p:spPr>
      </p:pic>
    </p:spTree>
    <p:extLst>
      <p:ext uri="{BB962C8B-B14F-4D97-AF65-F5344CB8AC3E}">
        <p14:creationId xmlns:p14="http://schemas.microsoft.com/office/powerpoint/2010/main" val="1358245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a:spLocks noGrp="1"/>
          </p:cNvSpPr>
          <p:nvPr>
            <p:ph type="title"/>
          </p:nvPr>
        </p:nvSpPr>
        <p:spPr>
          <a:xfrm>
            <a:off x="344596" y="404664"/>
            <a:ext cx="6903532" cy="490066"/>
          </a:xfrm>
          <a:prstGeom prst="rect">
            <a:avLst/>
          </a:prstGeom>
        </p:spPr>
        <p:txBody>
          <a:bodyPr anchor="ctr"/>
          <a:lstStyle/>
          <a:p>
            <a:r>
              <a:rPr lang="es-ES" dirty="0"/>
              <a:t>4</a:t>
            </a:r>
            <a:r>
              <a:rPr lang="es-ES" dirty="0" smtClean="0"/>
              <a:t>. </a:t>
            </a:r>
            <a:r>
              <a:rPr lang="es-ES" dirty="0"/>
              <a:t>Análisis de abastecimiento - </a:t>
            </a:r>
            <a:r>
              <a:rPr lang="es-ES" dirty="0" smtClean="0"/>
              <a:t>infraestructura</a:t>
            </a:r>
            <a:endParaRPr lang="es-ES" dirty="0"/>
          </a:p>
        </p:txBody>
      </p:sp>
      <p:sp>
        <p:nvSpPr>
          <p:cNvPr id="13" name="CuadroTexto 12"/>
          <p:cNvSpPr txBox="1"/>
          <p:nvPr/>
        </p:nvSpPr>
        <p:spPr>
          <a:xfrm>
            <a:off x="4246840" y="927833"/>
            <a:ext cx="2830005" cy="307777"/>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400" dirty="0">
                <a:solidFill>
                  <a:schemeClr val="tx1"/>
                </a:solidFill>
                <a:latin typeface="+mn-lt"/>
              </a:rPr>
              <a:t>Upstream </a:t>
            </a:r>
            <a:r>
              <a:rPr lang="es-ES" sz="1400" dirty="0">
                <a:solidFill>
                  <a:schemeClr val="tx1"/>
                </a:solidFill>
                <a:latin typeface="+mn-lt"/>
              </a:rPr>
              <a:t> </a:t>
            </a:r>
            <a:r>
              <a:rPr lang="es-CO" sz="1400" dirty="0">
                <a:solidFill>
                  <a:schemeClr val="tx1"/>
                </a:solidFill>
                <a:latin typeface="+mn-lt"/>
              </a:rPr>
              <a:t>– Transporte de petróleo</a:t>
            </a:r>
            <a:endParaRPr lang="es-ES" sz="1400" dirty="0">
              <a:solidFill>
                <a:schemeClr val="tx1"/>
              </a:solidFill>
              <a:latin typeface="+mn-lt"/>
            </a:endParaRPr>
          </a:p>
        </p:txBody>
      </p:sp>
      <p:sp>
        <p:nvSpPr>
          <p:cNvPr id="11" name="Rectángulo 10"/>
          <p:cNvSpPr/>
          <p:nvPr/>
        </p:nvSpPr>
        <p:spPr>
          <a:xfrm>
            <a:off x="25599" y="6057861"/>
            <a:ext cx="1226618"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CENIT,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7896200" y="3777776"/>
            <a:ext cx="1512168" cy="227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3"/>
          <a:stretch>
            <a:fillRect/>
          </a:stretch>
        </p:blipFill>
        <p:spPr>
          <a:xfrm>
            <a:off x="361826" y="1495166"/>
            <a:ext cx="11233566" cy="4166082"/>
          </a:xfrm>
          <a:prstGeom prst="rect">
            <a:avLst/>
          </a:prstGeom>
        </p:spPr>
      </p:pic>
    </p:spTree>
    <p:extLst>
      <p:ext uri="{BB962C8B-B14F-4D97-AF65-F5344CB8AC3E}">
        <p14:creationId xmlns:p14="http://schemas.microsoft.com/office/powerpoint/2010/main" val="382989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a:spLocks noGrp="1"/>
          </p:cNvSpPr>
          <p:nvPr>
            <p:ph type="title"/>
          </p:nvPr>
        </p:nvSpPr>
        <p:spPr>
          <a:xfrm>
            <a:off x="344596" y="404664"/>
            <a:ext cx="6903532" cy="490066"/>
          </a:xfrm>
          <a:prstGeom prst="rect">
            <a:avLst/>
          </a:prstGeom>
        </p:spPr>
        <p:txBody>
          <a:bodyPr anchor="ctr"/>
          <a:lstStyle/>
          <a:p>
            <a:r>
              <a:rPr lang="es-ES" dirty="0" smtClean="0"/>
              <a:t>3. </a:t>
            </a:r>
            <a:r>
              <a:rPr lang="es-ES" dirty="0"/>
              <a:t>Análisis de abastecimiento - </a:t>
            </a:r>
            <a:r>
              <a:rPr lang="es-ES" dirty="0" smtClean="0"/>
              <a:t>infraestructura</a:t>
            </a:r>
            <a:endParaRPr lang="es-ES" dirty="0"/>
          </a:p>
        </p:txBody>
      </p:sp>
      <p:sp>
        <p:nvSpPr>
          <p:cNvPr id="13" name="CuadroTexto 12"/>
          <p:cNvSpPr txBox="1"/>
          <p:nvPr/>
        </p:nvSpPr>
        <p:spPr>
          <a:xfrm>
            <a:off x="4246840" y="927833"/>
            <a:ext cx="2830005" cy="307777"/>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400" dirty="0">
                <a:solidFill>
                  <a:schemeClr val="tx1"/>
                </a:solidFill>
                <a:latin typeface="+mn-lt"/>
              </a:rPr>
              <a:t>Upstream </a:t>
            </a:r>
            <a:r>
              <a:rPr lang="es-ES" sz="1400" dirty="0">
                <a:solidFill>
                  <a:schemeClr val="tx1"/>
                </a:solidFill>
                <a:latin typeface="+mn-lt"/>
              </a:rPr>
              <a:t> </a:t>
            </a:r>
            <a:r>
              <a:rPr lang="es-CO" sz="1400" dirty="0">
                <a:solidFill>
                  <a:schemeClr val="tx1"/>
                </a:solidFill>
                <a:latin typeface="+mn-lt"/>
              </a:rPr>
              <a:t>– Transporte de petróleo</a:t>
            </a:r>
            <a:endParaRPr lang="es-ES" sz="1400" dirty="0">
              <a:solidFill>
                <a:schemeClr val="tx1"/>
              </a:solidFill>
              <a:latin typeface="+mn-lt"/>
            </a:endParaRPr>
          </a:p>
        </p:txBody>
      </p:sp>
      <p:sp>
        <p:nvSpPr>
          <p:cNvPr id="11" name="Rectángulo 10"/>
          <p:cNvSpPr/>
          <p:nvPr/>
        </p:nvSpPr>
        <p:spPr>
          <a:xfrm>
            <a:off x="25599" y="6057861"/>
            <a:ext cx="1226618"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CENIT,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7896200" y="3777776"/>
            <a:ext cx="1512168" cy="227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a:blip r:embed="rId3"/>
          <a:stretch>
            <a:fillRect/>
          </a:stretch>
        </p:blipFill>
        <p:spPr>
          <a:xfrm>
            <a:off x="746396" y="1405962"/>
            <a:ext cx="10699207" cy="4255286"/>
          </a:xfrm>
          <a:prstGeom prst="rect">
            <a:avLst/>
          </a:prstGeom>
        </p:spPr>
      </p:pic>
    </p:spTree>
    <p:extLst>
      <p:ext uri="{BB962C8B-B14F-4D97-AF65-F5344CB8AC3E}">
        <p14:creationId xmlns:p14="http://schemas.microsoft.com/office/powerpoint/2010/main" val="419429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a:spLocks noGrp="1"/>
          </p:cNvSpPr>
          <p:nvPr>
            <p:ph type="title"/>
          </p:nvPr>
        </p:nvSpPr>
        <p:spPr>
          <a:xfrm>
            <a:off x="344596" y="404664"/>
            <a:ext cx="6903532" cy="490066"/>
          </a:xfrm>
          <a:prstGeom prst="rect">
            <a:avLst/>
          </a:prstGeom>
        </p:spPr>
        <p:txBody>
          <a:bodyPr anchor="ctr"/>
          <a:lstStyle/>
          <a:p>
            <a:r>
              <a:rPr lang="es-ES" dirty="0" smtClean="0"/>
              <a:t>3. </a:t>
            </a:r>
            <a:r>
              <a:rPr lang="es-ES" dirty="0"/>
              <a:t>Análisis de abastecimiento - </a:t>
            </a:r>
            <a:r>
              <a:rPr lang="es-ES" dirty="0" smtClean="0"/>
              <a:t>infraestructura</a:t>
            </a:r>
            <a:endParaRPr lang="es-ES" dirty="0"/>
          </a:p>
        </p:txBody>
      </p:sp>
      <p:sp>
        <p:nvSpPr>
          <p:cNvPr id="13" name="CuadroTexto 12"/>
          <p:cNvSpPr txBox="1"/>
          <p:nvPr/>
        </p:nvSpPr>
        <p:spPr>
          <a:xfrm>
            <a:off x="4246840" y="927833"/>
            <a:ext cx="2830005" cy="307777"/>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400" dirty="0">
                <a:solidFill>
                  <a:schemeClr val="tx1"/>
                </a:solidFill>
                <a:latin typeface="+mn-lt"/>
              </a:rPr>
              <a:t>Upstream </a:t>
            </a:r>
            <a:r>
              <a:rPr lang="es-ES" sz="1400" dirty="0">
                <a:solidFill>
                  <a:schemeClr val="tx1"/>
                </a:solidFill>
                <a:latin typeface="+mn-lt"/>
              </a:rPr>
              <a:t> </a:t>
            </a:r>
            <a:r>
              <a:rPr lang="es-CO" sz="1400" dirty="0">
                <a:solidFill>
                  <a:schemeClr val="tx1"/>
                </a:solidFill>
                <a:latin typeface="+mn-lt"/>
              </a:rPr>
              <a:t>– Transporte de petróleo</a:t>
            </a:r>
            <a:endParaRPr lang="es-ES" sz="1400" dirty="0">
              <a:solidFill>
                <a:schemeClr val="tx1"/>
              </a:solidFill>
              <a:latin typeface="+mn-lt"/>
            </a:endParaRPr>
          </a:p>
        </p:txBody>
      </p:sp>
      <p:sp>
        <p:nvSpPr>
          <p:cNvPr id="11" name="Rectángulo 10"/>
          <p:cNvSpPr/>
          <p:nvPr/>
        </p:nvSpPr>
        <p:spPr>
          <a:xfrm>
            <a:off x="25599" y="6057861"/>
            <a:ext cx="1226618"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CENIT,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7896200" y="3777776"/>
            <a:ext cx="1512168" cy="227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p:cNvPicPr>
            <a:picLocks noChangeAspect="1"/>
          </p:cNvPicPr>
          <p:nvPr/>
        </p:nvPicPr>
        <p:blipFill>
          <a:blip r:embed="rId3"/>
          <a:stretch>
            <a:fillRect/>
          </a:stretch>
        </p:blipFill>
        <p:spPr>
          <a:xfrm>
            <a:off x="203131" y="1628458"/>
            <a:ext cx="11785738" cy="3960782"/>
          </a:xfrm>
          <a:prstGeom prst="rect">
            <a:avLst/>
          </a:prstGeom>
        </p:spPr>
      </p:pic>
    </p:spTree>
    <p:extLst>
      <p:ext uri="{BB962C8B-B14F-4D97-AF65-F5344CB8AC3E}">
        <p14:creationId xmlns:p14="http://schemas.microsoft.com/office/powerpoint/2010/main" val="1666270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99791" y="1178496"/>
            <a:ext cx="2057038"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ES" altLang="es-ES" sz="1500" dirty="0" smtClean="0">
                <a:solidFill>
                  <a:schemeClr val="tx1"/>
                </a:solidFill>
                <a:latin typeface="+mn-lt"/>
              </a:rPr>
              <a:t>Necesidad de Diluyente</a:t>
            </a:r>
            <a:endParaRPr lang="es-ES" sz="1500" dirty="0">
              <a:solidFill>
                <a:schemeClr val="tx1"/>
              </a:solidFill>
              <a:latin typeface="+mn-lt"/>
            </a:endParaRPr>
          </a:p>
        </p:txBody>
      </p:sp>
      <p:sp>
        <p:nvSpPr>
          <p:cNvPr id="16"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4. Análisis de abastecimiento</a:t>
            </a:r>
          </a:p>
        </p:txBody>
      </p:sp>
      <p:sp>
        <p:nvSpPr>
          <p:cNvPr id="13" name="Rectángulo 12"/>
          <p:cNvSpPr/>
          <p:nvPr/>
        </p:nvSpPr>
        <p:spPr>
          <a:xfrm>
            <a:off x="5665433" y="60310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CuadroTexto 5"/>
          <p:cNvSpPr txBox="1"/>
          <p:nvPr/>
        </p:nvSpPr>
        <p:spPr>
          <a:xfrm>
            <a:off x="7824192" y="1178495"/>
            <a:ext cx="2937471"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ES" altLang="es-ES" sz="1500" dirty="0" smtClean="0">
                <a:solidFill>
                  <a:schemeClr val="tx1"/>
                </a:solidFill>
                <a:latin typeface="+mn-lt"/>
              </a:rPr>
              <a:t>Carrotanques transporte diluyente</a:t>
            </a:r>
            <a:endParaRPr lang="es-ES" sz="1500" dirty="0">
              <a:solidFill>
                <a:schemeClr val="tx1"/>
              </a:solidFill>
              <a:latin typeface="+mn-lt"/>
            </a:endParaRPr>
          </a:p>
        </p:txBody>
      </p:sp>
      <p:pic>
        <p:nvPicPr>
          <p:cNvPr id="4" name="Imagen 3"/>
          <p:cNvPicPr>
            <a:picLocks noChangeAspect="1"/>
          </p:cNvPicPr>
          <p:nvPr/>
        </p:nvPicPr>
        <p:blipFill>
          <a:blip r:embed="rId3"/>
          <a:stretch>
            <a:fillRect/>
          </a:stretch>
        </p:blipFill>
        <p:spPr>
          <a:xfrm>
            <a:off x="551384" y="1511920"/>
            <a:ext cx="10729192" cy="4149327"/>
          </a:xfrm>
          <a:prstGeom prst="rect">
            <a:avLst/>
          </a:prstGeom>
        </p:spPr>
      </p:pic>
    </p:spTree>
    <p:extLst>
      <p:ext uri="{BB962C8B-B14F-4D97-AF65-F5344CB8AC3E}">
        <p14:creationId xmlns:p14="http://schemas.microsoft.com/office/powerpoint/2010/main" val="3063014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344596" y="404664"/>
            <a:ext cx="5967428" cy="490066"/>
          </a:xfrm>
          <a:prstGeom prst="rect">
            <a:avLst/>
          </a:prstGeom>
        </p:spPr>
        <p:txBody>
          <a:bodyPr anchor="ctr"/>
          <a:lstStyle/>
          <a:p>
            <a:r>
              <a:rPr lang="es-ES" dirty="0"/>
              <a:t>5</a:t>
            </a:r>
            <a:r>
              <a:rPr lang="es-ES" dirty="0" smtClean="0"/>
              <a:t>. Refinación</a:t>
            </a:r>
            <a:endParaRPr lang="es-ES" dirty="0"/>
          </a:p>
        </p:txBody>
      </p:sp>
      <p:sp>
        <p:nvSpPr>
          <p:cNvPr id="15" name="CuadroTexto 14"/>
          <p:cNvSpPr txBox="1"/>
          <p:nvPr/>
        </p:nvSpPr>
        <p:spPr>
          <a:xfrm>
            <a:off x="2946743" y="1013196"/>
            <a:ext cx="6298519" cy="338554"/>
          </a:xfrm>
          <a:prstGeom prst="rect">
            <a:avLst/>
          </a:prstGeom>
          <a:noFill/>
        </p:spPr>
        <p:txBody>
          <a:bodyPr wrap="none" rtlCol="0">
            <a:spAutoFit/>
          </a:bodyPr>
          <a:lstStyle/>
          <a:p>
            <a:r>
              <a:rPr lang="es-CO" altLang="es-ES" sz="1600" b="1" dirty="0">
                <a:latin typeface="Arial" panose="020B0604020202020204" pitchFamily="34" charset="0"/>
                <a:ea typeface="Times New Roman" panose="02020603050405020304" pitchFamily="18" charset="0"/>
                <a:cs typeface="Arial" panose="020B0604020202020204" pitchFamily="34" charset="0"/>
              </a:rPr>
              <a:t>Escenarios de oferta de combustibles - Refinería de Cartagena</a:t>
            </a:r>
            <a:endParaRPr lang="es-ES" sz="1600" b="1" dirty="0">
              <a:latin typeface="Arial" panose="020B0604020202020204" pitchFamily="34" charset="0"/>
              <a:cs typeface="Arial" panose="020B0604020202020204" pitchFamily="34" charset="0"/>
            </a:endParaRPr>
          </a:p>
        </p:txBody>
      </p:sp>
      <p:sp>
        <p:nvSpPr>
          <p:cNvPr id="24" name="Rectángulo 23"/>
          <p:cNvSpPr/>
          <p:nvPr/>
        </p:nvSpPr>
        <p:spPr>
          <a:xfrm>
            <a:off x="1419674" y="2040450"/>
            <a:ext cx="3608681" cy="338554"/>
          </a:xfrm>
          <a:prstGeom prst="rect">
            <a:avLst/>
          </a:prstGeom>
        </p:spPr>
        <p:txBody>
          <a:bodyPr wrap="none" anchor="ctr">
            <a:spAutoFit/>
          </a:bodyPr>
          <a:lstStyle/>
          <a:p>
            <a:pPr algn="ctr"/>
            <a:r>
              <a:rPr lang="es-CO" sz="1600" b="1" dirty="0">
                <a:latin typeface="Arial" panose="020B0604020202020204" pitchFamily="34" charset="0"/>
                <a:ea typeface="Times New Roman" panose="02020603050405020304" pitchFamily="18" charset="0"/>
                <a:cs typeface="Arial" panose="020B0604020202020204" pitchFamily="34" charset="0"/>
              </a:rPr>
              <a:t>Rendimiento volumétrico por barril</a:t>
            </a:r>
            <a:endParaRPr lang="es-ES" sz="1600" b="1" dirty="0">
              <a:latin typeface="Arial" panose="020B0604020202020204" pitchFamily="34" charset="0"/>
              <a:cs typeface="Arial" panose="020B0604020202020204" pitchFamily="34" charset="0"/>
            </a:endParaRPr>
          </a:p>
        </p:txBody>
      </p:sp>
      <p:sp>
        <p:nvSpPr>
          <p:cNvPr id="26" name="Rectángulo 25"/>
          <p:cNvSpPr/>
          <p:nvPr/>
        </p:nvSpPr>
        <p:spPr>
          <a:xfrm>
            <a:off x="6634124" y="1658851"/>
            <a:ext cx="4241867" cy="307777"/>
          </a:xfrm>
          <a:prstGeom prst="rect">
            <a:avLst/>
          </a:prstGeom>
        </p:spPr>
        <p:txBody>
          <a:bodyPr wrap="none" anchor="ctr">
            <a:spAutoFit/>
          </a:bodyPr>
          <a:lstStyle/>
          <a:p>
            <a:pPr algn="ctr"/>
            <a:r>
              <a:rPr lang="es-CO" sz="1400" b="1" dirty="0">
                <a:latin typeface="Arial" panose="020B0604020202020204" pitchFamily="34" charset="0"/>
                <a:ea typeface="Times New Roman" panose="02020603050405020304" pitchFamily="18" charset="0"/>
                <a:cs typeface="Times New Roman" panose="02020603050405020304" pitchFamily="18" charset="0"/>
              </a:rPr>
              <a:t>Composición de la carga refinería de Cartagena</a:t>
            </a:r>
            <a:endParaRPr lang="es-ES" sz="1400" b="1" dirty="0"/>
          </a:p>
        </p:txBody>
      </p:sp>
      <p:sp>
        <p:nvSpPr>
          <p:cNvPr id="27" name="Rectángulo 26"/>
          <p:cNvSpPr/>
          <p:nvPr/>
        </p:nvSpPr>
        <p:spPr>
          <a:xfrm>
            <a:off x="6447358" y="6004119"/>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9" name="Rectángulo 28"/>
          <p:cNvSpPr/>
          <p:nvPr/>
        </p:nvSpPr>
        <p:spPr>
          <a:xfrm>
            <a:off x="162945" y="6021288"/>
            <a:ext cx="13949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a:t>
            </a:r>
            <a:r>
              <a:rPr lang="es-CO" sz="800" dirty="0">
                <a:solidFill>
                  <a:schemeClr val="bg1">
                    <a:lumMod val="50000"/>
                  </a:schemeClr>
                </a:solidFill>
                <a:latin typeface="Arial" panose="020B0604020202020204" pitchFamily="34" charset="0"/>
                <a:cs typeface="Arial" panose="020B0604020202020204" pitchFamily="34" charset="0"/>
              </a:rPr>
              <a:t>ECOPETROL S.A</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0" name="CuadroTexto 29"/>
          <p:cNvSpPr txBox="1"/>
          <p:nvPr/>
        </p:nvSpPr>
        <p:spPr>
          <a:xfrm>
            <a:off x="1493923" y="5042034"/>
            <a:ext cx="3318537" cy="338554"/>
          </a:xfrm>
          <a:prstGeom prst="rect">
            <a:avLst/>
          </a:prstGeom>
          <a:noFill/>
        </p:spPr>
        <p:txBody>
          <a:bodyPr wrap="none" rtlCol="0">
            <a:spAutoFit/>
          </a:bodyPr>
          <a:lstStyle/>
          <a:p>
            <a:r>
              <a:rPr lang="es-ES" sz="1600" b="1" dirty="0">
                <a:latin typeface="Arial" panose="020B0604020202020204" pitchFamily="34" charset="0"/>
                <a:cs typeface="Arial" panose="020B0604020202020204" pitchFamily="34" charset="0"/>
              </a:rPr>
              <a:t>Carga aproximada:</a:t>
            </a:r>
            <a:r>
              <a:rPr lang="es-ES" sz="1600" dirty="0">
                <a:latin typeface="Arial" panose="020B0604020202020204" pitchFamily="34" charset="0"/>
                <a:cs typeface="Arial" panose="020B0604020202020204" pitchFamily="34" charset="0"/>
              </a:rPr>
              <a:t> 145.000 BPD</a:t>
            </a:r>
          </a:p>
        </p:txBody>
      </p:sp>
      <p:graphicFrame>
        <p:nvGraphicFramePr>
          <p:cNvPr id="12" name="Tabla 11"/>
          <p:cNvGraphicFramePr>
            <a:graphicFrameLocks noGrp="1"/>
          </p:cNvGraphicFramePr>
          <p:nvPr>
            <p:extLst>
              <p:ext uri="{D42A27DB-BD31-4B8C-83A1-F6EECF244321}">
                <p14:modId xmlns:p14="http://schemas.microsoft.com/office/powerpoint/2010/main" val="2798210781"/>
              </p:ext>
            </p:extLst>
          </p:nvPr>
        </p:nvGraphicFramePr>
        <p:xfrm>
          <a:off x="1419674" y="2492895"/>
          <a:ext cx="3608681" cy="2501138"/>
        </p:xfrm>
        <a:graphic>
          <a:graphicData uri="http://schemas.openxmlformats.org/drawingml/2006/table">
            <a:tbl>
              <a:tblPr firstRow="1" firstCol="1" bandRow="1">
                <a:tableStyleId>{16D9F66E-5EB9-4882-86FB-DCBF35E3C3E4}</a:tableStyleId>
              </a:tblPr>
              <a:tblGrid>
                <a:gridCol w="1916888"/>
                <a:gridCol w="1691793"/>
              </a:tblGrid>
              <a:tr h="685870">
                <a:tc>
                  <a:txBody>
                    <a:bodyPr/>
                    <a:lstStyle/>
                    <a:p>
                      <a:pPr algn="ctr">
                        <a:spcBef>
                          <a:spcPts val="600"/>
                        </a:spcBef>
                        <a:spcAft>
                          <a:spcPts val="0"/>
                        </a:spcAft>
                      </a:pPr>
                      <a:r>
                        <a:rPr lang="es-CO" sz="1500" dirty="0">
                          <a:effectLst/>
                        </a:rPr>
                        <a:t>Producto</a:t>
                      </a:r>
                      <a:endParaRPr lang="es-CO"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Bef>
                          <a:spcPts val="0"/>
                        </a:spcBef>
                        <a:spcAft>
                          <a:spcPts val="0"/>
                        </a:spcAft>
                      </a:pPr>
                      <a:r>
                        <a:rPr lang="es-CO" sz="1500" dirty="0">
                          <a:effectLst/>
                        </a:rPr>
                        <a:t>Rendimiento</a:t>
                      </a:r>
                    </a:p>
                    <a:p>
                      <a:pPr algn="ctr">
                        <a:spcBef>
                          <a:spcPts val="0"/>
                        </a:spcBef>
                        <a:spcAft>
                          <a:spcPts val="0"/>
                        </a:spcAft>
                      </a:pPr>
                      <a:r>
                        <a:rPr lang="es-CO" sz="1500" dirty="0">
                          <a:effectLst/>
                        </a:rPr>
                        <a:t>%</a:t>
                      </a:r>
                      <a:endParaRPr lang="es-CO"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r>
              <a:tr h="453817">
                <a:tc>
                  <a:txBody>
                    <a:bodyPr/>
                    <a:lstStyle/>
                    <a:p>
                      <a:pPr algn="ctr">
                        <a:spcBef>
                          <a:spcPts val="600"/>
                        </a:spcBef>
                        <a:spcAft>
                          <a:spcPts val="0"/>
                        </a:spcAft>
                      </a:pPr>
                      <a:r>
                        <a:rPr lang="es-CO" sz="1400" dirty="0">
                          <a:effectLst/>
                        </a:rPr>
                        <a:t>Gasolinas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0"/>
                        </a:spcAft>
                      </a:pPr>
                      <a:r>
                        <a:rPr lang="es-CO" sz="1400">
                          <a:effectLst/>
                        </a:rPr>
                        <a:t>36,7</a:t>
                      </a:r>
                      <a:endParaRPr lang="es-CO"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53817">
                <a:tc>
                  <a:txBody>
                    <a:bodyPr/>
                    <a:lstStyle/>
                    <a:p>
                      <a:pPr algn="ctr">
                        <a:spcBef>
                          <a:spcPts val="600"/>
                        </a:spcBef>
                        <a:spcAft>
                          <a:spcPts val="0"/>
                        </a:spcAft>
                      </a:pPr>
                      <a:r>
                        <a:rPr lang="es-CO" sz="1400" dirty="0">
                          <a:effectLst/>
                        </a:rPr>
                        <a:t>ACPM</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0"/>
                        </a:spcAft>
                      </a:pPr>
                      <a:r>
                        <a:rPr lang="es-CO" sz="1400" dirty="0">
                          <a:effectLst/>
                        </a:rPr>
                        <a:t>45,8</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53817">
                <a:tc>
                  <a:txBody>
                    <a:bodyPr/>
                    <a:lstStyle/>
                    <a:p>
                      <a:pPr algn="ctr">
                        <a:spcBef>
                          <a:spcPts val="600"/>
                        </a:spcBef>
                        <a:spcAft>
                          <a:spcPts val="0"/>
                        </a:spcAft>
                      </a:pPr>
                      <a:r>
                        <a:rPr lang="es-CO" sz="1400" dirty="0">
                          <a:effectLst/>
                        </a:rPr>
                        <a:t>JET</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0"/>
                        </a:spcAft>
                      </a:pPr>
                      <a:r>
                        <a:rPr lang="es-CO" sz="1400" dirty="0">
                          <a:effectLst/>
                        </a:rPr>
                        <a:t>9,9</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453817">
                <a:tc>
                  <a:txBody>
                    <a:bodyPr/>
                    <a:lstStyle/>
                    <a:p>
                      <a:pPr algn="ctr">
                        <a:spcBef>
                          <a:spcPts val="600"/>
                        </a:spcBef>
                        <a:spcAft>
                          <a:spcPts val="0"/>
                        </a:spcAft>
                      </a:pPr>
                      <a:r>
                        <a:rPr lang="es-CO" sz="1400" dirty="0">
                          <a:effectLst/>
                        </a:rPr>
                        <a:t>Otros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0"/>
                        </a:spcAft>
                      </a:pPr>
                      <a:r>
                        <a:rPr lang="es-CO" sz="1400" dirty="0">
                          <a:effectLst/>
                        </a:rPr>
                        <a:t>7,6</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2" name="Imagen 1"/>
          <p:cNvPicPr>
            <a:picLocks noChangeAspect="1"/>
          </p:cNvPicPr>
          <p:nvPr/>
        </p:nvPicPr>
        <p:blipFill>
          <a:blip r:embed="rId3"/>
          <a:stretch>
            <a:fillRect/>
          </a:stretch>
        </p:blipFill>
        <p:spPr>
          <a:xfrm>
            <a:off x="5784240" y="1966628"/>
            <a:ext cx="5941634" cy="3838636"/>
          </a:xfrm>
          <a:prstGeom prst="rect">
            <a:avLst/>
          </a:prstGeom>
        </p:spPr>
      </p:pic>
    </p:spTree>
    <p:extLst>
      <p:ext uri="{BB962C8B-B14F-4D97-AF65-F5344CB8AC3E}">
        <p14:creationId xmlns:p14="http://schemas.microsoft.com/office/powerpoint/2010/main" val="246922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344596" y="404664"/>
            <a:ext cx="5967428" cy="490066"/>
          </a:xfrm>
          <a:prstGeom prst="rect">
            <a:avLst/>
          </a:prstGeom>
        </p:spPr>
        <p:txBody>
          <a:bodyPr anchor="ctr"/>
          <a:lstStyle/>
          <a:p>
            <a:r>
              <a:rPr lang="es-ES" dirty="0"/>
              <a:t>5</a:t>
            </a:r>
            <a:r>
              <a:rPr lang="es-ES" dirty="0" smtClean="0"/>
              <a:t>. Refinación</a:t>
            </a:r>
            <a:endParaRPr lang="es-ES" dirty="0"/>
          </a:p>
        </p:txBody>
      </p:sp>
      <p:sp>
        <p:nvSpPr>
          <p:cNvPr id="15" name="CuadroTexto 14"/>
          <p:cNvSpPr txBox="1"/>
          <p:nvPr/>
        </p:nvSpPr>
        <p:spPr>
          <a:xfrm>
            <a:off x="2610110" y="1129036"/>
            <a:ext cx="6971780" cy="338554"/>
          </a:xfrm>
          <a:prstGeom prst="rect">
            <a:avLst/>
          </a:prstGeom>
          <a:noFill/>
        </p:spPr>
        <p:txBody>
          <a:bodyPr wrap="none" rtlCol="0">
            <a:spAutoFit/>
          </a:bodyPr>
          <a:lstStyle/>
          <a:p>
            <a:r>
              <a:rPr lang="es-CO" altLang="es-ES" sz="1600" b="1" dirty="0">
                <a:latin typeface="Arial" panose="020B0604020202020204" pitchFamily="34" charset="0"/>
                <a:ea typeface="Times New Roman" panose="02020603050405020304" pitchFamily="18" charset="0"/>
                <a:cs typeface="Arial" panose="020B0604020202020204" pitchFamily="34" charset="0"/>
              </a:rPr>
              <a:t>Escenarios de oferta de combustibles - Refinería de Barrancabermeja</a:t>
            </a:r>
            <a:endParaRPr lang="es-ES" sz="1600" b="1" dirty="0">
              <a:latin typeface="Arial" panose="020B0604020202020204" pitchFamily="34" charset="0"/>
              <a:cs typeface="Arial" panose="020B0604020202020204" pitchFamily="34" charset="0"/>
            </a:endParaRPr>
          </a:p>
        </p:txBody>
      </p:sp>
      <p:sp>
        <p:nvSpPr>
          <p:cNvPr id="24" name="Rectángulo 23"/>
          <p:cNvSpPr/>
          <p:nvPr/>
        </p:nvSpPr>
        <p:spPr>
          <a:xfrm>
            <a:off x="1048835" y="1701896"/>
            <a:ext cx="3785011" cy="307777"/>
          </a:xfrm>
          <a:prstGeom prst="rect">
            <a:avLst/>
          </a:prstGeom>
        </p:spPr>
        <p:txBody>
          <a:bodyPr wrap="none" anchor="ctr">
            <a:spAutoFit/>
          </a:bodyPr>
          <a:lstStyle/>
          <a:p>
            <a:pPr algn="ctr"/>
            <a:r>
              <a:rPr lang="es-CO" sz="1400" b="1" dirty="0">
                <a:latin typeface="Arial" panose="020B0604020202020204" pitchFamily="34" charset="0"/>
                <a:ea typeface="Times New Roman" panose="02020603050405020304" pitchFamily="18" charset="0"/>
                <a:cs typeface="Arial" panose="020B0604020202020204" pitchFamily="34" charset="0"/>
              </a:rPr>
              <a:t>Rendimiento volumétrico por barril actual</a:t>
            </a:r>
            <a:endParaRPr lang="es-ES" sz="1400" b="1" dirty="0">
              <a:latin typeface="Arial" panose="020B0604020202020204" pitchFamily="34" charset="0"/>
              <a:cs typeface="Arial" panose="020B0604020202020204" pitchFamily="34" charset="0"/>
            </a:endParaRPr>
          </a:p>
        </p:txBody>
      </p:sp>
      <p:sp>
        <p:nvSpPr>
          <p:cNvPr id="26" name="Rectángulo 25"/>
          <p:cNvSpPr/>
          <p:nvPr/>
        </p:nvSpPr>
        <p:spPr>
          <a:xfrm>
            <a:off x="6442222" y="1658851"/>
            <a:ext cx="4831772" cy="307777"/>
          </a:xfrm>
          <a:prstGeom prst="rect">
            <a:avLst/>
          </a:prstGeom>
        </p:spPr>
        <p:txBody>
          <a:bodyPr wrap="none" anchor="ctr">
            <a:spAutoFit/>
          </a:bodyPr>
          <a:lstStyle/>
          <a:p>
            <a:pPr algn="ctr"/>
            <a:r>
              <a:rPr lang="es-CO" sz="1400" b="1" dirty="0">
                <a:latin typeface="Arial" panose="020B0604020202020204" pitchFamily="34" charset="0"/>
                <a:ea typeface="Times New Roman" panose="02020603050405020304" pitchFamily="18" charset="0"/>
                <a:cs typeface="Times New Roman" panose="02020603050405020304" pitchFamily="18" charset="0"/>
              </a:rPr>
              <a:t>Composición de la carga refinería de Barrancabermeja</a:t>
            </a:r>
            <a:endParaRPr lang="es-ES" sz="1400" b="1" dirty="0"/>
          </a:p>
        </p:txBody>
      </p:sp>
      <p:sp>
        <p:nvSpPr>
          <p:cNvPr id="27" name="Rectángulo 26"/>
          <p:cNvSpPr/>
          <p:nvPr/>
        </p:nvSpPr>
        <p:spPr>
          <a:xfrm>
            <a:off x="6384034" y="6063080"/>
            <a:ext cx="888385"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8" name="Rectángulo 27"/>
          <p:cNvSpPr/>
          <p:nvPr/>
        </p:nvSpPr>
        <p:spPr>
          <a:xfrm>
            <a:off x="9268365" y="5021582"/>
            <a:ext cx="1096774" cy="253916"/>
          </a:xfrm>
          <a:prstGeom prst="rect">
            <a:avLst/>
          </a:prstGeom>
        </p:spPr>
        <p:txBody>
          <a:bodyPr wrap="none">
            <a:spAutoFit/>
          </a:bodyPr>
          <a:lstStyle/>
          <a:p>
            <a:pPr algn="ctr">
              <a:spcBef>
                <a:spcPts val="600"/>
              </a:spcBef>
            </a:pPr>
            <a:r>
              <a:rPr lang="es-CO" sz="105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105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9" name="Rectángulo 28"/>
          <p:cNvSpPr/>
          <p:nvPr/>
        </p:nvSpPr>
        <p:spPr>
          <a:xfrm>
            <a:off x="0" y="6026591"/>
            <a:ext cx="13949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a:t>
            </a:r>
            <a:r>
              <a:rPr lang="es-CO" sz="800" dirty="0">
                <a:solidFill>
                  <a:schemeClr val="bg1">
                    <a:lumMod val="50000"/>
                  </a:schemeClr>
                </a:solidFill>
                <a:latin typeface="Arial" panose="020B0604020202020204" pitchFamily="34" charset="0"/>
                <a:cs typeface="Arial" panose="020B0604020202020204" pitchFamily="34" charset="0"/>
              </a:rPr>
              <a:t>ECOPETROL S.A</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0" name="CuadroTexto 29"/>
          <p:cNvSpPr txBox="1"/>
          <p:nvPr/>
        </p:nvSpPr>
        <p:spPr>
          <a:xfrm>
            <a:off x="1675610" y="3570603"/>
            <a:ext cx="2531462" cy="276999"/>
          </a:xfrm>
          <a:prstGeom prst="rect">
            <a:avLst/>
          </a:prstGeom>
          <a:noFill/>
        </p:spPr>
        <p:txBody>
          <a:bodyPr wrap="none" rtlCol="0">
            <a:spAutoFit/>
          </a:bodyPr>
          <a:lstStyle/>
          <a:p>
            <a:r>
              <a:rPr lang="es-ES" sz="1200" b="1" dirty="0">
                <a:latin typeface="Arial" panose="020B0604020202020204" pitchFamily="34" charset="0"/>
                <a:cs typeface="Arial" panose="020B0604020202020204" pitchFamily="34" charset="0"/>
              </a:rPr>
              <a:t>Carga aproximada:</a:t>
            </a:r>
            <a:r>
              <a:rPr lang="es-ES" sz="1200" dirty="0">
                <a:latin typeface="Arial" panose="020B0604020202020204" pitchFamily="34" charset="0"/>
                <a:cs typeface="Arial" panose="020B0604020202020204" pitchFamily="34" charset="0"/>
              </a:rPr>
              <a:t> 210.000 BPD</a:t>
            </a:r>
          </a:p>
        </p:txBody>
      </p:sp>
      <p:graphicFrame>
        <p:nvGraphicFramePr>
          <p:cNvPr id="14" name="Tabla 13"/>
          <p:cNvGraphicFramePr>
            <a:graphicFrameLocks noGrp="1"/>
          </p:cNvGraphicFramePr>
          <p:nvPr>
            <p:extLst>
              <p:ext uri="{D42A27DB-BD31-4B8C-83A1-F6EECF244321}">
                <p14:modId xmlns:p14="http://schemas.microsoft.com/office/powerpoint/2010/main" val="3327391513"/>
              </p:ext>
            </p:extLst>
          </p:nvPr>
        </p:nvGraphicFramePr>
        <p:xfrm>
          <a:off x="1321160" y="2033505"/>
          <a:ext cx="3240360" cy="1513264"/>
        </p:xfrm>
        <a:graphic>
          <a:graphicData uri="http://schemas.openxmlformats.org/drawingml/2006/table">
            <a:tbl>
              <a:tblPr firstRow="1" firstCol="1" bandRow="1">
                <a:tableStyleId>{16D9F66E-5EB9-4882-86FB-DCBF35E3C3E4}</a:tableStyleId>
              </a:tblPr>
              <a:tblGrid>
                <a:gridCol w="1721240"/>
                <a:gridCol w="1519120"/>
              </a:tblGrid>
              <a:tr h="428625">
                <a:tc>
                  <a:txBody>
                    <a:bodyPr/>
                    <a:lstStyle/>
                    <a:p>
                      <a:pPr algn="ctr">
                        <a:spcBef>
                          <a:spcPts val="600"/>
                        </a:spcBef>
                        <a:spcAft>
                          <a:spcPts val="0"/>
                        </a:spcAft>
                      </a:pPr>
                      <a:r>
                        <a:rPr lang="es-CO" sz="1500" dirty="0">
                          <a:effectLst/>
                        </a:rPr>
                        <a:t>Producto</a:t>
                      </a:r>
                      <a:endParaRPr lang="es-CO"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6">
                        <a:lumMod val="60000"/>
                        <a:lumOff val="40000"/>
                      </a:schemeClr>
                    </a:solidFill>
                  </a:tcPr>
                </a:tc>
                <a:tc>
                  <a:txBody>
                    <a:bodyPr/>
                    <a:lstStyle/>
                    <a:p>
                      <a:pPr algn="ctr">
                        <a:spcBef>
                          <a:spcPts val="0"/>
                        </a:spcBef>
                        <a:spcAft>
                          <a:spcPts val="0"/>
                        </a:spcAft>
                      </a:pPr>
                      <a:r>
                        <a:rPr lang="es-CO" sz="1500" dirty="0">
                          <a:effectLst/>
                        </a:rPr>
                        <a:t>Rendimiento</a:t>
                      </a:r>
                    </a:p>
                    <a:p>
                      <a:pPr algn="ctr">
                        <a:spcBef>
                          <a:spcPts val="0"/>
                        </a:spcBef>
                        <a:spcAft>
                          <a:spcPts val="0"/>
                        </a:spcAft>
                      </a:pPr>
                      <a:r>
                        <a:rPr lang="es-CO" sz="1500" dirty="0">
                          <a:effectLst/>
                        </a:rPr>
                        <a:t>%</a:t>
                      </a:r>
                      <a:endParaRPr lang="es-CO"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6">
                        <a:lumMod val="60000"/>
                        <a:lumOff val="40000"/>
                      </a:schemeClr>
                    </a:solidFill>
                  </a:tcPr>
                </a:tc>
              </a:tr>
              <a:tr h="264016">
                <a:tc>
                  <a:txBody>
                    <a:bodyPr/>
                    <a:lstStyle/>
                    <a:p>
                      <a:pPr algn="ctr">
                        <a:spcBef>
                          <a:spcPts val="600"/>
                        </a:spcBef>
                        <a:spcAft>
                          <a:spcPts val="0"/>
                        </a:spcAft>
                      </a:pPr>
                      <a:r>
                        <a:rPr lang="es-CO" sz="1300" dirty="0">
                          <a:effectLst/>
                        </a:rPr>
                        <a:t>Gasolinas</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c>
                  <a:txBody>
                    <a:bodyPr/>
                    <a:lstStyle/>
                    <a:p>
                      <a:pPr algn="ctr">
                        <a:spcBef>
                          <a:spcPts val="600"/>
                        </a:spcBef>
                        <a:spcAft>
                          <a:spcPts val="0"/>
                        </a:spcAft>
                      </a:pPr>
                      <a:r>
                        <a:rPr lang="es-CO" sz="1300" dirty="0" smtClean="0">
                          <a:effectLst/>
                        </a:rPr>
                        <a:t>28,4</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r>
              <a:tr h="264016">
                <a:tc>
                  <a:txBody>
                    <a:bodyPr/>
                    <a:lstStyle/>
                    <a:p>
                      <a:pPr algn="ctr">
                        <a:spcBef>
                          <a:spcPts val="600"/>
                        </a:spcBef>
                        <a:spcAft>
                          <a:spcPts val="0"/>
                        </a:spcAft>
                      </a:pPr>
                      <a:r>
                        <a:rPr lang="es-CO" sz="1300" dirty="0">
                          <a:effectLst/>
                        </a:rPr>
                        <a:t>ACPM</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c>
                  <a:txBody>
                    <a:bodyPr/>
                    <a:lstStyle/>
                    <a:p>
                      <a:pPr algn="ctr">
                        <a:spcBef>
                          <a:spcPts val="600"/>
                        </a:spcBef>
                        <a:spcAft>
                          <a:spcPts val="0"/>
                        </a:spcAft>
                      </a:pPr>
                      <a:r>
                        <a:rPr lang="es-CO" sz="1300" dirty="0" smtClean="0">
                          <a:effectLst/>
                        </a:rPr>
                        <a:t>22,2</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r>
              <a:tr h="264016">
                <a:tc>
                  <a:txBody>
                    <a:bodyPr/>
                    <a:lstStyle/>
                    <a:p>
                      <a:pPr algn="ctr">
                        <a:spcBef>
                          <a:spcPts val="600"/>
                        </a:spcBef>
                        <a:spcAft>
                          <a:spcPts val="0"/>
                        </a:spcAft>
                      </a:pPr>
                      <a:r>
                        <a:rPr lang="es-CO" sz="1300" dirty="0">
                          <a:effectLst/>
                        </a:rPr>
                        <a:t>JET</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c>
                  <a:txBody>
                    <a:bodyPr/>
                    <a:lstStyle/>
                    <a:p>
                      <a:pPr algn="ctr">
                        <a:spcBef>
                          <a:spcPts val="600"/>
                        </a:spcBef>
                        <a:spcAft>
                          <a:spcPts val="0"/>
                        </a:spcAft>
                      </a:pPr>
                      <a:r>
                        <a:rPr lang="es-CO" sz="1300" dirty="0" smtClean="0">
                          <a:effectLst/>
                        </a:rPr>
                        <a:t>10,4</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r>
              <a:tr h="264016">
                <a:tc>
                  <a:txBody>
                    <a:bodyPr/>
                    <a:lstStyle/>
                    <a:p>
                      <a:pPr algn="ctr">
                        <a:spcBef>
                          <a:spcPts val="600"/>
                        </a:spcBef>
                        <a:spcAft>
                          <a:spcPts val="0"/>
                        </a:spcAft>
                      </a:pPr>
                      <a:r>
                        <a:rPr lang="es-CO" sz="1300" dirty="0">
                          <a:effectLst/>
                        </a:rPr>
                        <a:t>Otros</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c>
                  <a:txBody>
                    <a:bodyPr/>
                    <a:lstStyle/>
                    <a:p>
                      <a:pPr algn="ctr">
                        <a:spcBef>
                          <a:spcPts val="600"/>
                        </a:spcBef>
                        <a:spcAft>
                          <a:spcPts val="0"/>
                        </a:spcAft>
                      </a:pPr>
                      <a:r>
                        <a:rPr lang="es-CO" sz="1300" dirty="0" smtClean="0">
                          <a:effectLst/>
                        </a:rPr>
                        <a:t>39,1</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tc>
              </a:tr>
            </a:tbl>
          </a:graphicData>
        </a:graphic>
      </p:graphicFrame>
      <p:sp>
        <p:nvSpPr>
          <p:cNvPr id="16" name="Rectángulo 15"/>
          <p:cNvSpPr/>
          <p:nvPr/>
        </p:nvSpPr>
        <p:spPr>
          <a:xfrm>
            <a:off x="779531" y="4044852"/>
            <a:ext cx="4323620" cy="307777"/>
          </a:xfrm>
          <a:prstGeom prst="rect">
            <a:avLst/>
          </a:prstGeom>
        </p:spPr>
        <p:txBody>
          <a:bodyPr wrap="none" anchor="ctr">
            <a:spAutoFit/>
          </a:bodyPr>
          <a:lstStyle/>
          <a:p>
            <a:pPr algn="ctr"/>
            <a:r>
              <a:rPr lang="es-CO" sz="1400" b="1" dirty="0">
                <a:latin typeface="Arial" panose="020B0604020202020204" pitchFamily="34" charset="0"/>
                <a:ea typeface="Times New Roman" panose="02020603050405020304" pitchFamily="18" charset="0"/>
                <a:cs typeface="Arial" panose="020B0604020202020204" pitchFamily="34" charset="0"/>
              </a:rPr>
              <a:t>Rendimiento volumétrico por barril modernizada</a:t>
            </a:r>
            <a:endParaRPr lang="es-ES" sz="1400" b="1" dirty="0">
              <a:latin typeface="Arial" panose="020B0604020202020204" pitchFamily="34" charset="0"/>
              <a:cs typeface="Arial" panose="020B0604020202020204" pitchFamily="34"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1027274025"/>
              </p:ext>
            </p:extLst>
          </p:nvPr>
        </p:nvGraphicFramePr>
        <p:xfrm>
          <a:off x="1321161" y="4352629"/>
          <a:ext cx="3240360" cy="1513264"/>
        </p:xfrm>
        <a:graphic>
          <a:graphicData uri="http://schemas.openxmlformats.org/drawingml/2006/table">
            <a:tbl>
              <a:tblPr firstRow="1" firstCol="1" bandRow="1">
                <a:tableStyleId>{35758FB7-9AC5-4552-8A53-C91805E547FA}</a:tableStyleId>
              </a:tblPr>
              <a:tblGrid>
                <a:gridCol w="1721240"/>
                <a:gridCol w="1519120"/>
              </a:tblGrid>
              <a:tr h="428625">
                <a:tc>
                  <a:txBody>
                    <a:bodyPr/>
                    <a:lstStyle/>
                    <a:p>
                      <a:pPr algn="ctr">
                        <a:spcBef>
                          <a:spcPts val="600"/>
                        </a:spcBef>
                        <a:spcAft>
                          <a:spcPts val="0"/>
                        </a:spcAft>
                      </a:pPr>
                      <a:r>
                        <a:rPr lang="es-CO" sz="1500" dirty="0">
                          <a:effectLst/>
                        </a:rPr>
                        <a:t>Producto</a:t>
                      </a:r>
                      <a:endParaRPr lang="es-CO"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1">
                        <a:lumMod val="75000"/>
                      </a:schemeClr>
                    </a:solidFill>
                  </a:tcPr>
                </a:tc>
                <a:tc>
                  <a:txBody>
                    <a:bodyPr/>
                    <a:lstStyle/>
                    <a:p>
                      <a:pPr algn="ctr">
                        <a:spcBef>
                          <a:spcPts val="0"/>
                        </a:spcBef>
                        <a:spcAft>
                          <a:spcPts val="0"/>
                        </a:spcAft>
                      </a:pPr>
                      <a:r>
                        <a:rPr lang="es-CO" sz="1500" dirty="0" smtClean="0">
                          <a:effectLst/>
                          <a:latin typeface="+mn-lt"/>
                          <a:ea typeface="+mn-ea"/>
                          <a:cs typeface="+mn-cs"/>
                        </a:rPr>
                        <a:t>Rendimiento</a:t>
                      </a:r>
                    </a:p>
                    <a:p>
                      <a:pPr algn="ctr">
                        <a:spcBef>
                          <a:spcPts val="0"/>
                        </a:spcBef>
                        <a:spcAft>
                          <a:spcPts val="0"/>
                        </a:spcAft>
                      </a:pPr>
                      <a:r>
                        <a:rPr lang="es-CO" sz="1500" dirty="0" smtClean="0">
                          <a:effectLst/>
                          <a:latin typeface="+mn-lt"/>
                          <a:ea typeface="+mn-ea"/>
                          <a:cs typeface="+mn-cs"/>
                        </a:rPr>
                        <a:t>%</a:t>
                      </a:r>
                      <a:endParaRPr lang="es-CO"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1">
                        <a:lumMod val="75000"/>
                      </a:schemeClr>
                    </a:solidFill>
                  </a:tcPr>
                </a:tc>
              </a:tr>
              <a:tr h="264016">
                <a:tc>
                  <a:txBody>
                    <a:bodyPr/>
                    <a:lstStyle/>
                    <a:p>
                      <a:pPr algn="ctr">
                        <a:spcBef>
                          <a:spcPts val="600"/>
                        </a:spcBef>
                        <a:spcAft>
                          <a:spcPts val="0"/>
                        </a:spcAft>
                      </a:pPr>
                      <a:r>
                        <a:rPr lang="es-CO" sz="1300" dirty="0">
                          <a:effectLst/>
                        </a:rPr>
                        <a:t>Gasolinas</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3">
                        <a:lumMod val="60000"/>
                        <a:lumOff val="40000"/>
                        <a:alpha val="40000"/>
                      </a:schemeClr>
                    </a:solidFill>
                  </a:tcPr>
                </a:tc>
                <a:tc>
                  <a:txBody>
                    <a:bodyPr/>
                    <a:lstStyle/>
                    <a:p>
                      <a:pPr algn="ctr">
                        <a:spcBef>
                          <a:spcPts val="600"/>
                        </a:spcBef>
                        <a:spcAft>
                          <a:spcPts val="0"/>
                        </a:spcAft>
                      </a:pPr>
                      <a:r>
                        <a:rPr lang="es-CO" sz="1300" dirty="0" smtClean="0">
                          <a:effectLst/>
                        </a:rPr>
                        <a:t>43,0</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3">
                        <a:lumMod val="60000"/>
                        <a:lumOff val="40000"/>
                        <a:alpha val="40000"/>
                      </a:schemeClr>
                    </a:solidFill>
                  </a:tcPr>
                </a:tc>
              </a:tr>
              <a:tr h="264016">
                <a:tc>
                  <a:txBody>
                    <a:bodyPr/>
                    <a:lstStyle/>
                    <a:p>
                      <a:pPr algn="ctr">
                        <a:spcBef>
                          <a:spcPts val="600"/>
                        </a:spcBef>
                        <a:spcAft>
                          <a:spcPts val="0"/>
                        </a:spcAft>
                      </a:pPr>
                      <a:r>
                        <a:rPr lang="es-CO" sz="1300" dirty="0">
                          <a:effectLst/>
                        </a:rPr>
                        <a:t>ACPM</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1">
                        <a:lumMod val="40000"/>
                        <a:lumOff val="60000"/>
                      </a:schemeClr>
                    </a:solidFill>
                  </a:tcPr>
                </a:tc>
                <a:tc>
                  <a:txBody>
                    <a:bodyPr/>
                    <a:lstStyle/>
                    <a:p>
                      <a:pPr algn="ctr">
                        <a:spcBef>
                          <a:spcPts val="600"/>
                        </a:spcBef>
                        <a:spcAft>
                          <a:spcPts val="0"/>
                        </a:spcAft>
                      </a:pPr>
                      <a:r>
                        <a:rPr lang="es-CO" sz="1300" dirty="0" smtClean="0">
                          <a:effectLst/>
                        </a:rPr>
                        <a:t>33,6</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1">
                        <a:lumMod val="40000"/>
                        <a:lumOff val="60000"/>
                      </a:schemeClr>
                    </a:solidFill>
                  </a:tcPr>
                </a:tc>
              </a:tr>
              <a:tr h="264016">
                <a:tc>
                  <a:txBody>
                    <a:bodyPr/>
                    <a:lstStyle/>
                    <a:p>
                      <a:pPr algn="ctr">
                        <a:spcBef>
                          <a:spcPts val="600"/>
                        </a:spcBef>
                        <a:spcAft>
                          <a:spcPts val="0"/>
                        </a:spcAft>
                      </a:pPr>
                      <a:r>
                        <a:rPr lang="es-CO" sz="1300" dirty="0">
                          <a:effectLst/>
                        </a:rPr>
                        <a:t>JET</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3">
                        <a:lumMod val="60000"/>
                        <a:lumOff val="40000"/>
                        <a:alpha val="40000"/>
                      </a:schemeClr>
                    </a:solidFill>
                  </a:tcPr>
                </a:tc>
                <a:tc>
                  <a:txBody>
                    <a:bodyPr/>
                    <a:lstStyle/>
                    <a:p>
                      <a:pPr algn="ctr">
                        <a:spcBef>
                          <a:spcPts val="600"/>
                        </a:spcBef>
                        <a:spcAft>
                          <a:spcPts val="0"/>
                        </a:spcAft>
                      </a:pPr>
                      <a:r>
                        <a:rPr lang="es-CO" sz="1300" dirty="0" smtClean="0">
                          <a:effectLst/>
                        </a:rPr>
                        <a:t>11,4</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3">
                        <a:lumMod val="60000"/>
                        <a:lumOff val="40000"/>
                        <a:alpha val="40000"/>
                      </a:schemeClr>
                    </a:solidFill>
                  </a:tcPr>
                </a:tc>
              </a:tr>
              <a:tr h="264016">
                <a:tc>
                  <a:txBody>
                    <a:bodyPr/>
                    <a:lstStyle/>
                    <a:p>
                      <a:pPr algn="ctr">
                        <a:spcBef>
                          <a:spcPts val="600"/>
                        </a:spcBef>
                        <a:spcAft>
                          <a:spcPts val="0"/>
                        </a:spcAft>
                      </a:pPr>
                      <a:r>
                        <a:rPr lang="es-CO" sz="1300" dirty="0">
                          <a:effectLst/>
                        </a:rPr>
                        <a:t>Otros</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1">
                        <a:lumMod val="40000"/>
                        <a:lumOff val="60000"/>
                      </a:schemeClr>
                    </a:solidFill>
                  </a:tcPr>
                </a:tc>
                <a:tc>
                  <a:txBody>
                    <a:bodyPr/>
                    <a:lstStyle/>
                    <a:p>
                      <a:pPr algn="ctr">
                        <a:spcBef>
                          <a:spcPts val="600"/>
                        </a:spcBef>
                        <a:spcAft>
                          <a:spcPts val="0"/>
                        </a:spcAft>
                      </a:pPr>
                      <a:r>
                        <a:rPr lang="es-CO" sz="1300" dirty="0" smtClean="0">
                          <a:effectLst/>
                        </a:rPr>
                        <a:t>12.0</a:t>
                      </a:r>
                      <a:endParaRPr lang="es-CO"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294" marR="64294" marT="0" marB="0" anchor="ctr">
                    <a:solidFill>
                      <a:schemeClr val="accent1">
                        <a:lumMod val="40000"/>
                        <a:lumOff val="60000"/>
                      </a:schemeClr>
                    </a:solidFill>
                  </a:tcPr>
                </a:tc>
              </a:tr>
            </a:tbl>
          </a:graphicData>
        </a:graphic>
      </p:graphicFrame>
      <p:sp>
        <p:nvSpPr>
          <p:cNvPr id="18" name="CuadroTexto 17"/>
          <p:cNvSpPr txBox="1"/>
          <p:nvPr/>
        </p:nvSpPr>
        <p:spPr>
          <a:xfrm>
            <a:off x="1694589" y="5852025"/>
            <a:ext cx="2531462" cy="276999"/>
          </a:xfrm>
          <a:prstGeom prst="rect">
            <a:avLst/>
          </a:prstGeom>
          <a:noFill/>
        </p:spPr>
        <p:txBody>
          <a:bodyPr wrap="none" rtlCol="0">
            <a:spAutoFit/>
          </a:bodyPr>
          <a:lstStyle/>
          <a:p>
            <a:r>
              <a:rPr lang="es-ES" sz="1200" b="1" dirty="0">
                <a:latin typeface="Arial" panose="020B0604020202020204" pitchFamily="34" charset="0"/>
                <a:cs typeface="Arial" panose="020B0604020202020204" pitchFamily="34" charset="0"/>
              </a:rPr>
              <a:t>Carga aproximada:</a:t>
            </a:r>
            <a:r>
              <a:rPr lang="es-ES" sz="1200" dirty="0">
                <a:latin typeface="Arial" panose="020B0604020202020204" pitchFamily="34" charset="0"/>
                <a:cs typeface="Arial" panose="020B0604020202020204" pitchFamily="34" charset="0"/>
              </a:rPr>
              <a:t> 240.000 BPD</a:t>
            </a:r>
          </a:p>
        </p:txBody>
      </p:sp>
      <p:pic>
        <p:nvPicPr>
          <p:cNvPr id="2" name="Imagen 1"/>
          <p:cNvPicPr>
            <a:picLocks noChangeAspect="1"/>
          </p:cNvPicPr>
          <p:nvPr/>
        </p:nvPicPr>
        <p:blipFill>
          <a:blip r:embed="rId3"/>
          <a:stretch>
            <a:fillRect/>
          </a:stretch>
        </p:blipFill>
        <p:spPr>
          <a:xfrm>
            <a:off x="5488120" y="1924762"/>
            <a:ext cx="6170507" cy="4204261"/>
          </a:xfrm>
          <a:prstGeom prst="rect">
            <a:avLst/>
          </a:prstGeom>
        </p:spPr>
      </p:pic>
    </p:spTree>
    <p:extLst>
      <p:ext uri="{BB962C8B-B14F-4D97-AF65-F5344CB8AC3E}">
        <p14:creationId xmlns:p14="http://schemas.microsoft.com/office/powerpoint/2010/main" val="4045431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9"/>
          <p:cNvSpPr txBox="1"/>
          <p:nvPr/>
        </p:nvSpPr>
        <p:spPr>
          <a:xfrm>
            <a:off x="47666" y="6086777"/>
            <a:ext cx="1341038" cy="222388"/>
          </a:xfrm>
          <a:prstGeom prst="rect">
            <a:avLst/>
          </a:prstGeom>
          <a:noFill/>
        </p:spPr>
        <p:txBody>
          <a:bodyPr wrap="square" rtlCol="0" anchor="ctr">
            <a:spAutoFit/>
          </a:bodyPr>
          <a:lstStyle>
            <a:defPPr>
              <a:defRPr lang="es-CO"/>
            </a:defPPr>
            <a:lvl1pPr algn="ctr">
              <a:defRPr sz="1000">
                <a:solidFill>
                  <a:schemeClr val="bg1">
                    <a:lumMod val="50000"/>
                  </a:schemeClr>
                </a:solidFill>
              </a:defRPr>
            </a:lvl1pPr>
          </a:lstStyle>
          <a:p>
            <a:r>
              <a:rPr lang="es-CO" sz="800" dirty="0">
                <a:latin typeface="Arial" panose="020B0604020202020204" pitchFamily="34" charset="0"/>
                <a:cs typeface="Arial" panose="020B0604020202020204" pitchFamily="34" charset="0"/>
              </a:rPr>
              <a:t>Fuente: ECOPETROL</a:t>
            </a:r>
          </a:p>
        </p:txBody>
      </p:sp>
      <p:sp>
        <p:nvSpPr>
          <p:cNvPr id="20" name="CuadroTexto 19"/>
          <p:cNvSpPr txBox="1"/>
          <p:nvPr/>
        </p:nvSpPr>
        <p:spPr>
          <a:xfrm>
            <a:off x="361268" y="933569"/>
            <a:ext cx="3879588" cy="338554"/>
          </a:xfrm>
          <a:prstGeom prst="rect">
            <a:avLst/>
          </a:prstGeom>
          <a:noFill/>
        </p:spPr>
        <p:txBody>
          <a:bodyPr wrap="none" rtlCol="0">
            <a:spAutoFit/>
          </a:bodyPr>
          <a:lstStyle/>
          <a:p>
            <a:r>
              <a:rPr lang="es-CO" sz="1600" b="1" dirty="0">
                <a:latin typeface="Arial" pitchFamily="34" charset="0"/>
                <a:cs typeface="Arial" pitchFamily="34" charset="0"/>
              </a:rPr>
              <a:t>Escenarios de oferta de combustibles</a:t>
            </a:r>
            <a:endParaRPr lang="es-ES" sz="1600" b="1" dirty="0">
              <a:latin typeface="Arial" pitchFamily="34" charset="0"/>
              <a:cs typeface="Arial" pitchFamily="34" charset="0"/>
            </a:endParaRPr>
          </a:p>
        </p:txBody>
      </p:sp>
      <p:sp>
        <p:nvSpPr>
          <p:cNvPr id="9" name="CuadroTexto 8"/>
          <p:cNvSpPr txBox="1"/>
          <p:nvPr/>
        </p:nvSpPr>
        <p:spPr>
          <a:xfrm>
            <a:off x="1919536" y="1405188"/>
            <a:ext cx="2818400" cy="307777"/>
          </a:xfrm>
          <a:prstGeom prst="rect">
            <a:avLst/>
          </a:prstGeom>
          <a:noFill/>
        </p:spPr>
        <p:txBody>
          <a:bodyPr wrap="none" rtlCol="0">
            <a:spAutoFit/>
          </a:bodyPr>
          <a:lstStyle/>
          <a:p>
            <a:pPr algn="ctr"/>
            <a:r>
              <a:rPr lang="es-CO" sz="1400" b="1" dirty="0">
                <a:latin typeface="Arial" panose="020B0604020202020204" pitchFamily="34" charset="0"/>
                <a:ea typeface="Times New Roman" panose="02020603050405020304" pitchFamily="18" charset="0"/>
                <a:cs typeface="Arial" panose="020B0604020202020204" pitchFamily="34" charset="0"/>
              </a:rPr>
              <a:t>Oferta interna de combustibles</a:t>
            </a:r>
            <a:endParaRPr lang="es-ES" sz="1400" b="1" dirty="0">
              <a:latin typeface="Arial" panose="020B0604020202020204" pitchFamily="34" charset="0"/>
              <a:cs typeface="Arial" panose="020B0604020202020204" pitchFamily="34" charset="0"/>
            </a:endParaRPr>
          </a:p>
        </p:txBody>
      </p:sp>
      <p:sp>
        <p:nvSpPr>
          <p:cNvPr id="15" name="1 Título"/>
          <p:cNvSpPr txBox="1">
            <a:spLocks/>
          </p:cNvSpPr>
          <p:nvPr/>
        </p:nvSpPr>
        <p:spPr>
          <a:xfrm>
            <a:off x="479376" y="491195"/>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5</a:t>
            </a:r>
            <a:r>
              <a:rPr lang="es-ES" dirty="0" smtClean="0"/>
              <a:t>. </a:t>
            </a:r>
            <a:r>
              <a:rPr lang="es-ES" dirty="0"/>
              <a:t>Refinación</a:t>
            </a:r>
          </a:p>
        </p:txBody>
      </p:sp>
      <p:sp>
        <p:nvSpPr>
          <p:cNvPr id="13" name="CuadroTexto 12"/>
          <p:cNvSpPr txBox="1"/>
          <p:nvPr/>
        </p:nvSpPr>
        <p:spPr>
          <a:xfrm>
            <a:off x="177329" y="5532779"/>
            <a:ext cx="5895419" cy="553998"/>
          </a:xfrm>
          <a:prstGeom prst="rect">
            <a:avLst/>
          </a:prstGeom>
          <a:noFill/>
        </p:spPr>
        <p:txBody>
          <a:bodyPr wrap="square" rtlCol="0">
            <a:spAutoFit/>
          </a:bodyPr>
          <a:lstStyle/>
          <a:p>
            <a:pPr marL="171450" indent="-171450">
              <a:buFont typeface="Arial" panose="020B0604020202020204" pitchFamily="34" charset="0"/>
              <a:buChar char="•"/>
            </a:pPr>
            <a:r>
              <a:rPr lang="es-CO" sz="1500" dirty="0"/>
              <a:t>B/Bermeja produce diésel con </a:t>
            </a:r>
            <a:r>
              <a:rPr lang="es-CO" sz="1500" b="1" dirty="0"/>
              <a:t>50 ppm </a:t>
            </a:r>
            <a:r>
              <a:rPr lang="es-CO" sz="1500" dirty="0"/>
              <a:t>de azufre y gasolina </a:t>
            </a:r>
            <a:r>
              <a:rPr lang="es-CO" sz="1500" b="1" dirty="0"/>
              <a:t>300</a:t>
            </a:r>
            <a:r>
              <a:rPr lang="es-CO" sz="1500" dirty="0"/>
              <a:t> ppm </a:t>
            </a:r>
          </a:p>
          <a:p>
            <a:pPr marL="171450" indent="-171450">
              <a:buFont typeface="Arial" panose="020B0604020202020204" pitchFamily="34" charset="0"/>
              <a:buChar char="•"/>
            </a:pPr>
            <a:r>
              <a:rPr lang="es-CO" sz="1500" dirty="0"/>
              <a:t>Reficar produce diésel de </a:t>
            </a:r>
            <a:r>
              <a:rPr lang="es-CO" sz="1500" b="1" dirty="0"/>
              <a:t>10 ppm </a:t>
            </a:r>
            <a:r>
              <a:rPr lang="es-CO" sz="1500" dirty="0"/>
              <a:t>de azufre y gasolina </a:t>
            </a:r>
            <a:r>
              <a:rPr lang="es-CO" sz="1500" b="1" dirty="0"/>
              <a:t>30 ppm </a:t>
            </a:r>
          </a:p>
        </p:txBody>
      </p:sp>
      <p:pic>
        <p:nvPicPr>
          <p:cNvPr id="2" name="Imagen 1"/>
          <p:cNvPicPr>
            <a:picLocks noChangeAspect="1"/>
          </p:cNvPicPr>
          <p:nvPr/>
        </p:nvPicPr>
        <p:blipFill>
          <a:blip r:embed="rId3"/>
          <a:stretch>
            <a:fillRect/>
          </a:stretch>
        </p:blipFill>
        <p:spPr>
          <a:xfrm>
            <a:off x="47666" y="1627696"/>
            <a:ext cx="6177335" cy="3745520"/>
          </a:xfrm>
          <a:prstGeom prst="rect">
            <a:avLst/>
          </a:prstGeom>
        </p:spPr>
      </p:pic>
      <p:pic>
        <p:nvPicPr>
          <p:cNvPr id="5" name="Imagen 4"/>
          <p:cNvPicPr preferRelativeResize="0">
            <a:picLocks/>
          </p:cNvPicPr>
          <p:nvPr/>
        </p:nvPicPr>
        <p:blipFill>
          <a:blip r:embed="rId4"/>
          <a:stretch>
            <a:fillRect/>
          </a:stretch>
        </p:blipFill>
        <p:spPr>
          <a:xfrm>
            <a:off x="6820678" y="803532"/>
            <a:ext cx="4500000" cy="2698419"/>
          </a:xfrm>
          <a:prstGeom prst="rect">
            <a:avLst/>
          </a:prstGeom>
        </p:spPr>
      </p:pic>
      <p:pic>
        <p:nvPicPr>
          <p:cNvPr id="7" name="Imagen 6"/>
          <p:cNvPicPr preferRelativeResize="0">
            <a:picLocks/>
          </p:cNvPicPr>
          <p:nvPr/>
        </p:nvPicPr>
        <p:blipFill>
          <a:blip r:embed="rId5"/>
          <a:stretch>
            <a:fillRect/>
          </a:stretch>
        </p:blipFill>
        <p:spPr>
          <a:xfrm>
            <a:off x="6820678" y="3443814"/>
            <a:ext cx="4500000" cy="2772000"/>
          </a:xfrm>
          <a:prstGeom prst="rect">
            <a:avLst/>
          </a:prstGeom>
        </p:spPr>
      </p:pic>
      <p:sp>
        <p:nvSpPr>
          <p:cNvPr id="21" name="CuadroTexto 20"/>
          <p:cNvSpPr txBox="1"/>
          <p:nvPr/>
        </p:nvSpPr>
        <p:spPr>
          <a:xfrm>
            <a:off x="8385165" y="804036"/>
            <a:ext cx="2016224" cy="261610"/>
          </a:xfrm>
          <a:prstGeom prst="rect">
            <a:avLst/>
          </a:prstGeom>
          <a:noFill/>
        </p:spPr>
        <p:txBody>
          <a:bodyPr wrap="square" rtlCol="0">
            <a:spAutoFit/>
          </a:bodyPr>
          <a:lstStyle/>
          <a:p>
            <a:pPr algn="ctr"/>
            <a:r>
              <a:rPr lang="es-CO" sz="1100" b="1" dirty="0"/>
              <a:t>R. Cartagena</a:t>
            </a:r>
          </a:p>
        </p:txBody>
      </p:sp>
      <p:sp>
        <p:nvSpPr>
          <p:cNvPr id="3" name="CuadroTexto 2"/>
          <p:cNvSpPr txBox="1"/>
          <p:nvPr/>
        </p:nvSpPr>
        <p:spPr>
          <a:xfrm>
            <a:off x="8385165" y="3575123"/>
            <a:ext cx="2016224" cy="261610"/>
          </a:xfrm>
          <a:prstGeom prst="rect">
            <a:avLst/>
          </a:prstGeom>
          <a:noFill/>
        </p:spPr>
        <p:txBody>
          <a:bodyPr wrap="square" rtlCol="0">
            <a:spAutoFit/>
          </a:bodyPr>
          <a:lstStyle/>
          <a:p>
            <a:pPr algn="ctr"/>
            <a:r>
              <a:rPr lang="es-CO" sz="1100" b="1" dirty="0"/>
              <a:t>R. Barrancabermeja</a:t>
            </a:r>
          </a:p>
        </p:txBody>
      </p:sp>
      <p:sp>
        <p:nvSpPr>
          <p:cNvPr id="12" name="CuadroTexto 19"/>
          <p:cNvSpPr txBox="1"/>
          <p:nvPr/>
        </p:nvSpPr>
        <p:spPr>
          <a:xfrm>
            <a:off x="5963009" y="6093721"/>
            <a:ext cx="1008112" cy="215444"/>
          </a:xfrm>
          <a:prstGeom prst="rect">
            <a:avLst/>
          </a:prstGeom>
          <a:noFill/>
        </p:spPr>
        <p:txBody>
          <a:bodyPr wrap="square" rtlCol="0" anchor="ctr">
            <a:spAutoFit/>
          </a:bodyPr>
          <a:lstStyle>
            <a:defPPr>
              <a:defRPr lang="es-CO"/>
            </a:defPPr>
            <a:lvl1pPr algn="ctr">
              <a:defRPr sz="1000">
                <a:solidFill>
                  <a:schemeClr val="bg1">
                    <a:lumMod val="50000"/>
                  </a:schemeClr>
                </a:solidFill>
              </a:defRPr>
            </a:lvl1pPr>
          </a:lstStyle>
          <a:p>
            <a:r>
              <a:rPr lang="es-CO" sz="800" dirty="0">
                <a:latin typeface="Arial" panose="020B0604020202020204" pitchFamily="34" charset="0"/>
                <a:cs typeface="Arial" panose="020B0604020202020204" pitchFamily="34" charset="0"/>
              </a:rPr>
              <a:t>Fuente: UPME</a:t>
            </a:r>
          </a:p>
        </p:txBody>
      </p:sp>
    </p:spTree>
    <p:extLst>
      <p:ext uri="{BB962C8B-B14F-4D97-AF65-F5344CB8AC3E}">
        <p14:creationId xmlns:p14="http://schemas.microsoft.com/office/powerpoint/2010/main" val="804142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9"/>
          <p:cNvSpPr txBox="1"/>
          <p:nvPr/>
        </p:nvSpPr>
        <p:spPr>
          <a:xfrm>
            <a:off x="0" y="6093204"/>
            <a:ext cx="1629408" cy="215444"/>
          </a:xfrm>
          <a:prstGeom prst="rect">
            <a:avLst/>
          </a:prstGeom>
          <a:noFill/>
        </p:spPr>
        <p:txBody>
          <a:bodyPr wrap="square" rtlCol="0" anchor="ctr">
            <a:spAutoFit/>
          </a:bodyPr>
          <a:lstStyle>
            <a:defPPr>
              <a:defRPr lang="es-CO"/>
            </a:defPPr>
            <a:lvl1pPr algn="ctr">
              <a:defRPr sz="1000">
                <a:solidFill>
                  <a:schemeClr val="bg1">
                    <a:lumMod val="50000"/>
                  </a:schemeClr>
                </a:solidFill>
              </a:defRPr>
            </a:lvl1pPr>
          </a:lstStyle>
          <a:p>
            <a:r>
              <a:rPr lang="es-CO" sz="800" dirty="0">
                <a:latin typeface="Arial" panose="020B0604020202020204" pitchFamily="34" charset="0"/>
                <a:cs typeface="Arial" panose="020B0604020202020204" pitchFamily="34" charset="0"/>
              </a:rPr>
              <a:t>Fuente: ECOPETROL</a:t>
            </a:r>
          </a:p>
        </p:txBody>
      </p:sp>
      <p:sp>
        <p:nvSpPr>
          <p:cNvPr id="20" name="CuadroTexto 19"/>
          <p:cNvSpPr txBox="1"/>
          <p:nvPr/>
        </p:nvSpPr>
        <p:spPr>
          <a:xfrm>
            <a:off x="361268" y="1028819"/>
            <a:ext cx="2601994" cy="338554"/>
          </a:xfrm>
          <a:prstGeom prst="rect">
            <a:avLst/>
          </a:prstGeom>
          <a:noFill/>
        </p:spPr>
        <p:txBody>
          <a:bodyPr wrap="none" rtlCol="0">
            <a:spAutoFit/>
          </a:bodyPr>
          <a:lstStyle/>
          <a:p>
            <a:r>
              <a:rPr lang="es-CO" sz="1600" b="1" dirty="0">
                <a:latin typeface="Arial" pitchFamily="34" charset="0"/>
                <a:cs typeface="Arial" pitchFamily="34" charset="0"/>
              </a:rPr>
              <a:t>Calidad de combustibles</a:t>
            </a:r>
            <a:endParaRPr lang="es-ES" sz="1600" b="1" dirty="0">
              <a:latin typeface="Arial" pitchFamily="34" charset="0"/>
              <a:cs typeface="Arial" pitchFamily="34" charset="0"/>
            </a:endParaRPr>
          </a:p>
        </p:txBody>
      </p:sp>
      <p:sp>
        <p:nvSpPr>
          <p:cNvPr id="9" name="CuadroTexto 8"/>
          <p:cNvSpPr txBox="1"/>
          <p:nvPr/>
        </p:nvSpPr>
        <p:spPr>
          <a:xfrm>
            <a:off x="1008863" y="1660263"/>
            <a:ext cx="3453189" cy="307777"/>
          </a:xfrm>
          <a:prstGeom prst="rect">
            <a:avLst/>
          </a:prstGeom>
          <a:noFill/>
        </p:spPr>
        <p:txBody>
          <a:bodyPr wrap="none" rtlCol="0">
            <a:spAutoFit/>
          </a:bodyPr>
          <a:lstStyle/>
          <a:p>
            <a:pPr algn="ctr"/>
            <a:r>
              <a:rPr lang="es-CO" sz="1400" b="1" dirty="0">
                <a:latin typeface="Arial" panose="020B0604020202020204" pitchFamily="34" charset="0"/>
                <a:ea typeface="Times New Roman" panose="02020603050405020304" pitchFamily="18" charset="0"/>
                <a:cs typeface="Arial" panose="020B0604020202020204" pitchFamily="34" charset="0"/>
              </a:rPr>
              <a:t>Evolución de Calidad de combustibles</a:t>
            </a:r>
            <a:endParaRPr lang="es-ES" sz="1400" b="1" dirty="0">
              <a:latin typeface="Arial" panose="020B0604020202020204" pitchFamily="34" charset="0"/>
              <a:cs typeface="Arial" panose="020B0604020202020204" pitchFamily="34" charset="0"/>
            </a:endParaRPr>
          </a:p>
        </p:txBody>
      </p:sp>
      <p:sp>
        <p:nvSpPr>
          <p:cNvPr id="12" name="CuadroTexto 19"/>
          <p:cNvSpPr txBox="1"/>
          <p:nvPr/>
        </p:nvSpPr>
        <p:spPr>
          <a:xfrm>
            <a:off x="6446804" y="6086777"/>
            <a:ext cx="1008112" cy="215444"/>
          </a:xfrm>
          <a:prstGeom prst="rect">
            <a:avLst/>
          </a:prstGeom>
          <a:noFill/>
        </p:spPr>
        <p:txBody>
          <a:bodyPr wrap="square" rtlCol="0" anchor="ctr">
            <a:spAutoFit/>
          </a:bodyPr>
          <a:lstStyle>
            <a:defPPr>
              <a:defRPr lang="es-CO"/>
            </a:defPPr>
            <a:lvl1pPr algn="ctr">
              <a:defRPr sz="1000">
                <a:solidFill>
                  <a:schemeClr val="bg1">
                    <a:lumMod val="50000"/>
                  </a:schemeClr>
                </a:solidFill>
              </a:defRPr>
            </a:lvl1pPr>
          </a:lstStyle>
          <a:p>
            <a:r>
              <a:rPr lang="es-CO" sz="800" dirty="0">
                <a:latin typeface="Arial" panose="020B0604020202020204" pitchFamily="34" charset="0"/>
                <a:cs typeface="Arial" panose="020B0604020202020204" pitchFamily="34" charset="0"/>
              </a:rPr>
              <a:t>Fuente: MME</a:t>
            </a:r>
          </a:p>
        </p:txBody>
      </p:sp>
      <p:sp>
        <p:nvSpPr>
          <p:cNvPr id="15" name="1 Título"/>
          <p:cNvSpPr txBox="1">
            <a:spLocks/>
          </p:cNvSpPr>
          <p:nvPr/>
        </p:nvSpPr>
        <p:spPr>
          <a:xfrm>
            <a:off x="479376" y="491195"/>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5. </a:t>
            </a:r>
            <a:r>
              <a:rPr lang="es-ES" dirty="0"/>
              <a:t>Refinación</a:t>
            </a:r>
          </a:p>
        </p:txBody>
      </p:sp>
      <p:sp>
        <p:nvSpPr>
          <p:cNvPr id="13" name="CuadroTexto 12"/>
          <p:cNvSpPr txBox="1"/>
          <p:nvPr/>
        </p:nvSpPr>
        <p:spPr>
          <a:xfrm>
            <a:off x="1696" y="5508088"/>
            <a:ext cx="5895419" cy="553998"/>
          </a:xfrm>
          <a:prstGeom prst="rect">
            <a:avLst/>
          </a:prstGeom>
          <a:noFill/>
        </p:spPr>
        <p:txBody>
          <a:bodyPr wrap="square" rtlCol="0">
            <a:spAutoFit/>
          </a:bodyPr>
          <a:lstStyle/>
          <a:p>
            <a:pPr marL="171450" indent="-171450">
              <a:buFont typeface="Arial" panose="020B0604020202020204" pitchFamily="34" charset="0"/>
              <a:buChar char="•"/>
            </a:pPr>
            <a:r>
              <a:rPr lang="es-CO" sz="1500" dirty="0"/>
              <a:t>Es necesario importar </a:t>
            </a:r>
            <a:r>
              <a:rPr lang="es-CO" sz="1500" b="1" dirty="0"/>
              <a:t>Ultra </a:t>
            </a:r>
            <a:r>
              <a:rPr lang="es-CO" sz="1500" b="1" dirty="0" err="1"/>
              <a:t>Low</a:t>
            </a:r>
            <a:r>
              <a:rPr lang="es-CO" sz="1500" b="1" dirty="0"/>
              <a:t> Sulfur </a:t>
            </a:r>
            <a:r>
              <a:rPr lang="es-CO" sz="1500" b="1" dirty="0" err="1"/>
              <a:t>Diesel</a:t>
            </a:r>
            <a:r>
              <a:rPr lang="es-CO" sz="1500" dirty="0"/>
              <a:t> para garantizar calidad</a:t>
            </a:r>
          </a:p>
          <a:p>
            <a:pPr marL="171450" indent="-171450">
              <a:buFont typeface="Arial" panose="020B0604020202020204" pitchFamily="34" charset="0"/>
              <a:buChar char="•"/>
            </a:pPr>
            <a:r>
              <a:rPr lang="es-CO" sz="1500" dirty="0"/>
              <a:t>Los productos pierden calidad en el sistema de transporte</a:t>
            </a:r>
          </a:p>
        </p:txBody>
      </p:sp>
      <p:grpSp>
        <p:nvGrpSpPr>
          <p:cNvPr id="17" name="Grupo 16"/>
          <p:cNvGrpSpPr>
            <a:grpSpLocks/>
          </p:cNvGrpSpPr>
          <p:nvPr/>
        </p:nvGrpSpPr>
        <p:grpSpPr>
          <a:xfrm>
            <a:off x="352500" y="1968040"/>
            <a:ext cx="4807396" cy="3477679"/>
            <a:chOff x="467596" y="1844824"/>
            <a:chExt cx="8379364" cy="4392488"/>
          </a:xfrm>
        </p:grpSpPr>
        <p:pic>
          <p:nvPicPr>
            <p:cNvPr id="18" name="26 Imagen"/>
            <p:cNvPicPr/>
            <p:nvPr/>
          </p:nvPicPr>
          <p:blipFill rotWithShape="1">
            <a:blip r:embed="rId3" cstate="print">
              <a:extLst>
                <a:ext uri="{28A0092B-C50C-407E-A947-70E740481C1C}">
                  <a14:useLocalDpi xmlns:a14="http://schemas.microsoft.com/office/drawing/2010/main" val="0"/>
                </a:ext>
              </a:extLst>
            </a:blip>
            <a:srcRect l="9155"/>
            <a:stretch/>
          </p:blipFill>
          <p:spPr bwMode="auto">
            <a:xfrm>
              <a:off x="638048" y="1844824"/>
              <a:ext cx="8208912" cy="4392488"/>
            </a:xfrm>
            <a:prstGeom prst="rect">
              <a:avLst/>
            </a:prstGeom>
            <a:noFill/>
          </p:spPr>
        </p:pic>
        <p:pic>
          <p:nvPicPr>
            <p:cNvPr id="22" name="26 Imagen"/>
            <p:cNvPicPr/>
            <p:nvPr/>
          </p:nvPicPr>
          <p:blipFill rotWithShape="1">
            <a:blip r:embed="rId3" cstate="print">
              <a:extLst>
                <a:ext uri="{28A0092B-C50C-407E-A947-70E740481C1C}">
                  <a14:useLocalDpi xmlns:a14="http://schemas.microsoft.com/office/drawing/2010/main" val="0"/>
                </a:ext>
              </a:extLst>
            </a:blip>
            <a:srcRect r="97184"/>
            <a:stretch/>
          </p:blipFill>
          <p:spPr bwMode="auto">
            <a:xfrm>
              <a:off x="467596" y="1916832"/>
              <a:ext cx="287980" cy="3888432"/>
            </a:xfrm>
            <a:prstGeom prst="rect">
              <a:avLst/>
            </a:prstGeom>
            <a:noFill/>
          </p:spPr>
        </p:pic>
      </p:grpSp>
      <p:pic>
        <p:nvPicPr>
          <p:cNvPr id="5" name="Imagen 4"/>
          <p:cNvPicPr>
            <a:picLocks noChangeAspect="1"/>
          </p:cNvPicPr>
          <p:nvPr/>
        </p:nvPicPr>
        <p:blipFill>
          <a:blip r:embed="rId4"/>
          <a:stretch>
            <a:fillRect/>
          </a:stretch>
        </p:blipFill>
        <p:spPr>
          <a:xfrm>
            <a:off x="5586611" y="1552461"/>
            <a:ext cx="6480720" cy="4474516"/>
          </a:xfrm>
          <a:prstGeom prst="rect">
            <a:avLst/>
          </a:prstGeom>
        </p:spPr>
      </p:pic>
    </p:spTree>
    <p:extLst>
      <p:ext uri="{BB962C8B-B14F-4D97-AF65-F5344CB8AC3E}">
        <p14:creationId xmlns:p14="http://schemas.microsoft.com/office/powerpoint/2010/main" val="47840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867871" y="692696"/>
            <a:ext cx="4906888" cy="490066"/>
          </a:xfrm>
          <a:prstGeom prst="rect">
            <a:avLst/>
          </a:prstGeom>
        </p:spPr>
        <p:txBody>
          <a:bodyPr anchor="ctr"/>
          <a:lstStyle/>
          <a:p>
            <a:r>
              <a:rPr lang="es-ES" dirty="0" smtClean="0"/>
              <a:t>Contenido</a:t>
            </a:r>
            <a:endParaRPr lang="es-ES" dirty="0"/>
          </a:p>
        </p:txBody>
      </p:sp>
      <p:sp>
        <p:nvSpPr>
          <p:cNvPr id="4" name="Marcador de texto 2"/>
          <p:cNvSpPr>
            <a:spLocks noGrp="1"/>
          </p:cNvSpPr>
          <p:nvPr>
            <p:ph type="body" sz="quarter" idx="11"/>
          </p:nvPr>
        </p:nvSpPr>
        <p:spPr>
          <a:xfrm>
            <a:off x="867872" y="1556792"/>
            <a:ext cx="10465495" cy="4680520"/>
          </a:xfrm>
        </p:spPr>
        <p:txBody>
          <a:bodyPr anchor="ctr"/>
          <a:lstStyle/>
          <a:p>
            <a:pPr>
              <a:spcBef>
                <a:spcPts val="600"/>
              </a:spcBef>
              <a:spcAft>
                <a:spcPts val="600"/>
              </a:spcAft>
              <a:buFont typeface="+mj-lt"/>
              <a:buAutoNum type="arabicPeriod"/>
            </a:pPr>
            <a:r>
              <a:rPr lang="es-ES" sz="1800" dirty="0"/>
              <a:t>Contexto internacional</a:t>
            </a:r>
          </a:p>
          <a:p>
            <a:pPr>
              <a:spcBef>
                <a:spcPts val="600"/>
              </a:spcBef>
              <a:spcAft>
                <a:spcPts val="600"/>
              </a:spcAft>
              <a:buFont typeface="+mj-lt"/>
              <a:buAutoNum type="arabicPeriod"/>
            </a:pPr>
            <a:r>
              <a:rPr lang="es-ES" sz="1800" dirty="0"/>
              <a:t>Metodología</a:t>
            </a:r>
          </a:p>
          <a:p>
            <a:pPr>
              <a:spcBef>
                <a:spcPts val="600"/>
              </a:spcBef>
              <a:spcAft>
                <a:spcPts val="600"/>
              </a:spcAft>
              <a:buFont typeface="+mj-lt"/>
              <a:buAutoNum type="arabicPeriod"/>
            </a:pPr>
            <a:r>
              <a:rPr lang="es-ES" sz="1800" dirty="0"/>
              <a:t>Prospectiva de oferta</a:t>
            </a:r>
          </a:p>
          <a:p>
            <a:pPr>
              <a:spcBef>
                <a:spcPts val="600"/>
              </a:spcBef>
              <a:spcAft>
                <a:spcPts val="600"/>
              </a:spcAft>
              <a:buFont typeface="+mj-lt"/>
              <a:buAutoNum type="arabicPeriod"/>
            </a:pPr>
            <a:r>
              <a:rPr lang="es-ES" sz="1800" dirty="0"/>
              <a:t>Abastecimiento de petróleo</a:t>
            </a:r>
          </a:p>
          <a:p>
            <a:pPr>
              <a:spcBef>
                <a:spcPts val="600"/>
              </a:spcBef>
              <a:spcAft>
                <a:spcPts val="600"/>
              </a:spcAft>
              <a:buFont typeface="+mj-lt"/>
              <a:buAutoNum type="arabicPeriod"/>
            </a:pPr>
            <a:r>
              <a:rPr lang="es-ES" sz="1800" dirty="0"/>
              <a:t>Refinación</a:t>
            </a:r>
          </a:p>
          <a:p>
            <a:pPr>
              <a:spcBef>
                <a:spcPts val="600"/>
              </a:spcBef>
              <a:spcAft>
                <a:spcPts val="600"/>
              </a:spcAft>
              <a:buFont typeface="+mj-lt"/>
              <a:buAutoNum type="arabicPeriod"/>
            </a:pPr>
            <a:r>
              <a:rPr lang="es-ES" sz="1800" dirty="0"/>
              <a:t>Proyección de demanda</a:t>
            </a:r>
          </a:p>
          <a:p>
            <a:pPr>
              <a:spcBef>
                <a:spcPts val="600"/>
              </a:spcBef>
              <a:spcAft>
                <a:spcPts val="600"/>
              </a:spcAft>
              <a:buFont typeface="+mj-lt"/>
              <a:buAutoNum type="arabicPeriod"/>
            </a:pPr>
            <a:r>
              <a:rPr lang="es-ES" sz="1800" dirty="0"/>
              <a:t>Balance oferta demanda </a:t>
            </a:r>
          </a:p>
          <a:p>
            <a:pPr>
              <a:spcBef>
                <a:spcPts val="600"/>
              </a:spcBef>
              <a:spcAft>
                <a:spcPts val="600"/>
              </a:spcAft>
              <a:buFont typeface="+mj-lt"/>
              <a:buAutoNum type="arabicPeriod"/>
            </a:pPr>
            <a:r>
              <a:rPr lang="es-ES" sz="1800" dirty="0"/>
              <a:t>Confiabilidad</a:t>
            </a:r>
          </a:p>
          <a:p>
            <a:pPr>
              <a:spcBef>
                <a:spcPts val="600"/>
              </a:spcBef>
              <a:spcAft>
                <a:spcPts val="600"/>
              </a:spcAft>
              <a:buFont typeface="+mj-lt"/>
              <a:buAutoNum type="arabicPeriod"/>
            </a:pPr>
            <a:r>
              <a:rPr lang="es-ES" sz="1800" dirty="0"/>
              <a:t>Soluciones de abastecimiento y confiabilidad</a:t>
            </a:r>
          </a:p>
          <a:p>
            <a:pPr>
              <a:spcBef>
                <a:spcPts val="600"/>
              </a:spcBef>
              <a:spcAft>
                <a:spcPts val="600"/>
              </a:spcAft>
              <a:buFont typeface="+mj-lt"/>
              <a:buAutoNum type="arabicPeriod"/>
            </a:pPr>
            <a:r>
              <a:rPr lang="es-ES" sz="1800" dirty="0"/>
              <a:t>Análisis económico</a:t>
            </a:r>
          </a:p>
          <a:p>
            <a:pPr marL="361950" indent="-361950">
              <a:spcBef>
                <a:spcPts val="600"/>
              </a:spcBef>
              <a:spcAft>
                <a:spcPts val="600"/>
              </a:spcAft>
              <a:buFont typeface="+mj-lt"/>
              <a:buAutoNum type="arabicPeriod"/>
            </a:pPr>
            <a:r>
              <a:rPr lang="es-ES" sz="1800" dirty="0"/>
              <a:t>Conclusiones y recomendaciones</a:t>
            </a:r>
          </a:p>
          <a:p>
            <a:pPr marL="0" indent="0">
              <a:spcBef>
                <a:spcPts val="600"/>
              </a:spcBef>
              <a:spcAft>
                <a:spcPts val="600"/>
              </a:spcAft>
              <a:buNone/>
            </a:pPr>
            <a:endParaRPr lang="es-ES" sz="1800" dirty="0">
              <a:solidFill>
                <a:srgbClr val="002060"/>
              </a:solidFill>
            </a:endParaRPr>
          </a:p>
        </p:txBody>
      </p:sp>
    </p:spTree>
    <p:extLst>
      <p:ext uri="{BB962C8B-B14F-4D97-AF65-F5344CB8AC3E}">
        <p14:creationId xmlns:p14="http://schemas.microsoft.com/office/powerpoint/2010/main" val="343471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04950" y="5991305"/>
            <a:ext cx="880369" cy="215444"/>
          </a:xfrm>
          <a:prstGeom prst="rect">
            <a:avLst/>
          </a:prstGeom>
        </p:spPr>
        <p:txBody>
          <a:bodyPr wrap="none">
            <a:spAutoFit/>
          </a:bodyPr>
          <a:lstStyle/>
          <a:p>
            <a:pPr algn="ctr">
              <a:spcBef>
                <a:spcPts val="600"/>
              </a:spcBef>
            </a:pP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ángulo 14"/>
          <p:cNvSpPr/>
          <p:nvPr/>
        </p:nvSpPr>
        <p:spPr>
          <a:xfrm>
            <a:off x="1203310" y="1363430"/>
            <a:ext cx="4240136" cy="307777"/>
          </a:xfrm>
          <a:prstGeom prst="rect">
            <a:avLst/>
          </a:prstGeom>
        </p:spPr>
        <p:txBody>
          <a:bodyPr wrap="none">
            <a:spAutoFit/>
          </a:bodyPr>
          <a:lstStyle/>
          <a:p>
            <a:pPr algn="ctr"/>
            <a:r>
              <a:rPr lang="es-CO" sz="1400" b="1" dirty="0" smtClean="0">
                <a:ea typeface="Times New Roman" panose="02020603050405020304" pitchFamily="18" charset="0"/>
                <a:cs typeface="Times New Roman" panose="02020603050405020304" pitchFamily="18" charset="0"/>
              </a:rPr>
              <a:t>Escenarios de proyección </a:t>
            </a:r>
            <a:r>
              <a:rPr lang="es-CO" sz="1400" b="1" dirty="0">
                <a:ea typeface="Times New Roman" panose="02020603050405020304" pitchFamily="18" charset="0"/>
                <a:cs typeface="Times New Roman" panose="02020603050405020304" pitchFamily="18" charset="0"/>
              </a:rPr>
              <a:t>de demanda de </a:t>
            </a:r>
            <a:r>
              <a:rPr lang="es-CO" sz="1400" b="1" dirty="0" smtClean="0">
                <a:ea typeface="Times New Roman" panose="02020603050405020304" pitchFamily="18" charset="0"/>
                <a:cs typeface="Times New Roman" panose="02020603050405020304" pitchFamily="18" charset="0"/>
              </a:rPr>
              <a:t>energéticos</a:t>
            </a:r>
            <a:endParaRPr lang="es-ES" sz="1400" b="1" dirty="0"/>
          </a:p>
        </p:txBody>
      </p:sp>
      <p:sp>
        <p:nvSpPr>
          <p:cNvPr id="5" name="1 Título"/>
          <p:cNvSpPr>
            <a:spLocks noGrp="1"/>
          </p:cNvSpPr>
          <p:nvPr>
            <p:ph type="title"/>
          </p:nvPr>
        </p:nvSpPr>
        <p:spPr>
          <a:xfrm>
            <a:off x="344993" y="414391"/>
            <a:ext cx="5967428" cy="490066"/>
          </a:xfrm>
          <a:prstGeom prst="rect">
            <a:avLst/>
          </a:prstGeom>
        </p:spPr>
        <p:txBody>
          <a:bodyPr anchor="ctr"/>
          <a:lstStyle/>
          <a:p>
            <a:r>
              <a:rPr lang="es-ES" dirty="0" smtClean="0"/>
              <a:t>6. </a:t>
            </a:r>
            <a:r>
              <a:rPr lang="es-ES" dirty="0"/>
              <a:t>Prospectiva de </a:t>
            </a:r>
            <a:r>
              <a:rPr lang="es-ES" dirty="0" smtClean="0"/>
              <a:t>demanda</a:t>
            </a:r>
            <a:endParaRPr lang="es-ES" dirty="0"/>
          </a:p>
        </p:txBody>
      </p:sp>
      <p:sp>
        <p:nvSpPr>
          <p:cNvPr id="6" name="CuadroTexto 5"/>
          <p:cNvSpPr txBox="1"/>
          <p:nvPr/>
        </p:nvSpPr>
        <p:spPr>
          <a:xfrm>
            <a:off x="344596" y="920162"/>
            <a:ext cx="3403560" cy="323165"/>
          </a:xfrm>
          <a:prstGeom prst="rect">
            <a:avLst/>
          </a:prstGeom>
          <a:noFill/>
        </p:spPr>
        <p:txBody>
          <a:bodyPr wrap="none" rtlCol="0">
            <a:spAutoFit/>
          </a:bodyPr>
          <a:lstStyle/>
          <a:p>
            <a:r>
              <a:rPr lang="es-CO" sz="1500" b="1" dirty="0">
                <a:cs typeface="Arial" pitchFamily="34" charset="0"/>
              </a:rPr>
              <a:t>Escenarios de demanda de combustibles</a:t>
            </a:r>
            <a:endParaRPr lang="es-ES" sz="1500" b="1" dirty="0">
              <a:cs typeface="Arial" pitchFamily="34" charset="0"/>
            </a:endParaRPr>
          </a:p>
        </p:txBody>
      </p:sp>
      <p:pic>
        <p:nvPicPr>
          <p:cNvPr id="4" name="Imagen 3"/>
          <p:cNvPicPr>
            <a:picLocks noChangeAspect="1"/>
          </p:cNvPicPr>
          <p:nvPr/>
        </p:nvPicPr>
        <p:blipFill>
          <a:blip r:embed="rId3"/>
          <a:stretch>
            <a:fillRect/>
          </a:stretch>
        </p:blipFill>
        <p:spPr>
          <a:xfrm>
            <a:off x="104950" y="1671207"/>
            <a:ext cx="6111765" cy="4134057"/>
          </a:xfrm>
          <a:prstGeom prst="rect">
            <a:avLst/>
          </a:prstGeom>
        </p:spPr>
      </p:pic>
      <p:grpSp>
        <p:nvGrpSpPr>
          <p:cNvPr id="3" name="Grupo 2"/>
          <p:cNvGrpSpPr/>
          <p:nvPr/>
        </p:nvGrpSpPr>
        <p:grpSpPr>
          <a:xfrm>
            <a:off x="6527247" y="4296389"/>
            <a:ext cx="5115851" cy="1952417"/>
            <a:chOff x="5847545" y="955097"/>
            <a:chExt cx="5103766" cy="2172691"/>
          </a:xfrm>
        </p:grpSpPr>
        <p:sp>
          <p:nvSpPr>
            <p:cNvPr id="8" name="Rectángulo 7"/>
            <p:cNvSpPr/>
            <p:nvPr/>
          </p:nvSpPr>
          <p:spPr>
            <a:xfrm>
              <a:off x="6305351" y="955097"/>
              <a:ext cx="947182" cy="307777"/>
            </a:xfrm>
            <a:prstGeom prst="rect">
              <a:avLst/>
            </a:prstGeom>
          </p:spPr>
          <p:txBody>
            <a:bodyPr wrap="none">
              <a:spAutoFit/>
            </a:bodyPr>
            <a:lstStyle/>
            <a:p>
              <a:pPr algn="ctr"/>
              <a:r>
                <a:rPr lang="es-CO" sz="1400" b="1" dirty="0" smtClean="0">
                  <a:ea typeface="Times New Roman" panose="02020603050405020304" pitchFamily="18" charset="0"/>
                  <a:cs typeface="Times New Roman" panose="02020603050405020304" pitchFamily="18" charset="0"/>
                </a:rPr>
                <a:t>Supuestos</a:t>
              </a:r>
              <a:endParaRPr lang="es-ES" sz="1400" b="1" dirty="0"/>
            </a:p>
          </p:txBody>
        </p:sp>
        <p:sp>
          <p:nvSpPr>
            <p:cNvPr id="13" name="1 CuadroTexto"/>
            <p:cNvSpPr txBox="1">
              <a:spLocks noChangeAspect="1"/>
            </p:cNvSpPr>
            <p:nvPr/>
          </p:nvSpPr>
          <p:spPr>
            <a:xfrm>
              <a:off x="5847545" y="1262876"/>
              <a:ext cx="5103766" cy="1864912"/>
            </a:xfrm>
            <a:prstGeom prst="rect">
              <a:avLst/>
            </a:prstGeom>
            <a:noFill/>
            <a:ln w="22225">
              <a:solidFill>
                <a:srgbClr val="92D050"/>
              </a:solidFill>
            </a:ln>
          </p:spPr>
          <p:txBody>
            <a:bodyPr wrap="square" lIns="72000" tIns="0" rIns="0" bIns="0" rtlCol="0">
              <a:spAutoFit/>
            </a:bodyPr>
            <a:lstStyle/>
            <a:p>
              <a:pPr>
                <a:lnSpc>
                  <a:spcPct val="110000"/>
                </a:lnSpc>
              </a:pPr>
              <a:r>
                <a:rPr lang="es-MX" sz="1100" dirty="0" smtClean="0">
                  <a:cs typeface="Arial" panose="020B0604020202020204" pitchFamily="34" charset="0"/>
                </a:rPr>
                <a:t>Combustibles</a:t>
              </a:r>
              <a:r>
                <a:rPr lang="es-MX" sz="1100" b="1" dirty="0" smtClean="0">
                  <a:cs typeface="Arial" panose="020B0604020202020204" pitchFamily="34" charset="0"/>
                </a:rPr>
                <a:t>: ACPM, </a:t>
              </a:r>
              <a:r>
                <a:rPr lang="es-CO" sz="1100" b="1" dirty="0">
                  <a:cs typeface="Arial" panose="020B0604020202020204" pitchFamily="34" charset="0"/>
                </a:rPr>
                <a:t>gasolina, Jet, electricidad, GLP, GNV y GNL </a:t>
              </a:r>
              <a:endParaRPr lang="es-CO" sz="1100" b="1" dirty="0" smtClean="0">
                <a:cs typeface="Arial" panose="020B0604020202020204" pitchFamily="34" charset="0"/>
              </a:endParaRPr>
            </a:p>
            <a:p>
              <a:pPr>
                <a:lnSpc>
                  <a:spcPct val="110000"/>
                </a:lnSpc>
              </a:pPr>
              <a:r>
                <a:rPr lang="es-CO" sz="1100" dirty="0" smtClean="0">
                  <a:cs typeface="Arial" panose="020B0604020202020204" pitchFamily="34" charset="0"/>
                </a:rPr>
                <a:t>PIB: </a:t>
              </a:r>
              <a:r>
                <a:rPr lang="es-CO" sz="1100" b="1" dirty="0" smtClean="0">
                  <a:cs typeface="Arial" panose="020B0604020202020204" pitchFamily="34" charset="0"/>
                </a:rPr>
                <a:t>2,5% – 3% – 3,6%</a:t>
              </a:r>
            </a:p>
            <a:p>
              <a:pPr>
                <a:lnSpc>
                  <a:spcPct val="110000"/>
                </a:lnSpc>
              </a:pPr>
              <a:r>
                <a:rPr lang="es-CO" sz="1100" dirty="0" smtClean="0">
                  <a:cs typeface="Arial" panose="020B0604020202020204" pitchFamily="34" charset="0"/>
                </a:rPr>
                <a:t>Precios</a:t>
              </a:r>
              <a:r>
                <a:rPr lang="es-CO" sz="1100" b="1" dirty="0" smtClean="0">
                  <a:cs typeface="Arial" panose="020B0604020202020204" pitchFamily="34" charset="0"/>
                </a:rPr>
                <a:t>: escenario medio </a:t>
              </a:r>
              <a:endParaRPr lang="es-MX" sz="1100" dirty="0">
                <a:cs typeface="Arial" panose="020B0604020202020204" pitchFamily="34" charset="0"/>
              </a:endParaRPr>
            </a:p>
            <a:p>
              <a:pPr>
                <a:lnSpc>
                  <a:spcPct val="110000"/>
                </a:lnSpc>
              </a:pPr>
              <a:r>
                <a:rPr lang="es-MX" sz="1100" dirty="0" smtClean="0">
                  <a:cs typeface="Arial" panose="020B0604020202020204" pitchFamily="34" charset="0"/>
                </a:rPr>
                <a:t>Eficiencia: </a:t>
              </a:r>
              <a:r>
                <a:rPr lang="es-MX" sz="1100" b="1" dirty="0" smtClean="0">
                  <a:cs typeface="Arial" panose="020B0604020202020204" pitchFamily="34" charset="0"/>
                </a:rPr>
                <a:t>Tecnología y practicas de manejo</a:t>
              </a:r>
            </a:p>
            <a:p>
              <a:pPr>
                <a:lnSpc>
                  <a:spcPct val="110000"/>
                </a:lnSpc>
              </a:pPr>
              <a:r>
                <a:rPr lang="es-MX" sz="1100" dirty="0">
                  <a:cs typeface="Arial" panose="020B0604020202020204" pitchFamily="34" charset="0"/>
                </a:rPr>
                <a:t>Nuevas tecnologías: </a:t>
              </a:r>
              <a:r>
                <a:rPr lang="es-MX" sz="1100" b="1" dirty="0" smtClean="0">
                  <a:cs typeface="Arial" panose="020B0604020202020204" pitchFamily="34" charset="0"/>
                </a:rPr>
                <a:t>GNL a partir de 2024</a:t>
              </a:r>
            </a:p>
            <a:p>
              <a:pPr>
                <a:lnSpc>
                  <a:spcPct val="110000"/>
                </a:lnSpc>
              </a:pPr>
              <a:r>
                <a:rPr lang="es-MX" sz="1100" dirty="0">
                  <a:cs typeface="Arial" panose="020B0604020202020204" pitchFamily="34" charset="0"/>
                </a:rPr>
                <a:t>Cambio en transporte multimodal</a:t>
              </a:r>
              <a:r>
                <a:rPr lang="es-MX" sz="1100" dirty="0" smtClean="0">
                  <a:cs typeface="Arial" panose="020B0604020202020204" pitchFamily="34" charset="0"/>
                </a:rPr>
                <a:t>: </a:t>
              </a:r>
              <a:r>
                <a:rPr lang="es-MX" sz="1100" b="1" dirty="0" smtClean="0">
                  <a:cs typeface="Arial" panose="020B0604020202020204" pitchFamily="34" charset="0"/>
                </a:rPr>
                <a:t>Incremento de transporte aéreo y férreo</a:t>
              </a:r>
            </a:p>
            <a:p>
              <a:pPr>
                <a:lnSpc>
                  <a:spcPct val="110000"/>
                </a:lnSpc>
              </a:pPr>
              <a:r>
                <a:rPr lang="es-MX" sz="1100" dirty="0" smtClean="0">
                  <a:cs typeface="Arial" panose="020B0604020202020204" pitchFamily="34" charset="0"/>
                </a:rPr>
                <a:t>Transporte masivo de pasajeros: </a:t>
              </a:r>
              <a:r>
                <a:rPr lang="es-MX" sz="1100" b="1" dirty="0" smtClean="0">
                  <a:cs typeface="Arial" panose="020B0604020202020204" pitchFamily="34" charset="0"/>
                </a:rPr>
                <a:t>33% EE, 33% GN, resto híbridos con diésel</a:t>
              </a:r>
            </a:p>
            <a:p>
              <a:pPr>
                <a:lnSpc>
                  <a:spcPct val="110000"/>
                </a:lnSpc>
              </a:pPr>
              <a:r>
                <a:rPr lang="es-MX" sz="1100" dirty="0" smtClean="0">
                  <a:cs typeface="Arial" panose="020B0604020202020204" pitchFamily="34" charset="0"/>
                </a:rPr>
                <a:t>Transporte urbano pasajeros: </a:t>
              </a:r>
              <a:r>
                <a:rPr lang="es-MX" sz="1100" b="1" dirty="0" smtClean="0">
                  <a:cs typeface="Arial" panose="020B0604020202020204" pitchFamily="34" charset="0"/>
                </a:rPr>
                <a:t>colectivo superior a particular</a:t>
              </a:r>
            </a:p>
            <a:p>
              <a:pPr>
                <a:lnSpc>
                  <a:spcPct val="110000"/>
                </a:lnSpc>
              </a:pPr>
              <a:r>
                <a:rPr lang="es-MX" sz="1100" dirty="0" smtClean="0">
                  <a:cs typeface="Arial" panose="020B0604020202020204" pitchFamily="34" charset="0"/>
                </a:rPr>
                <a:t>Mezcla con biocombustibles</a:t>
              </a:r>
              <a:r>
                <a:rPr lang="es-MX" sz="1100" b="1" dirty="0" smtClean="0">
                  <a:cs typeface="Arial" panose="020B0604020202020204" pitchFamily="34" charset="0"/>
                </a:rPr>
                <a:t>: Según normatividad </a:t>
              </a:r>
              <a:endParaRPr lang="es-MX" sz="1100" b="1" dirty="0">
                <a:cs typeface="Arial" panose="020B0604020202020204" pitchFamily="34" charset="0"/>
              </a:endParaRPr>
            </a:p>
          </p:txBody>
        </p:sp>
      </p:grpSp>
      <p:sp>
        <p:nvSpPr>
          <p:cNvPr id="17" name="Rectángulo 16"/>
          <p:cNvSpPr/>
          <p:nvPr/>
        </p:nvSpPr>
        <p:spPr>
          <a:xfrm>
            <a:off x="5306510" y="6071390"/>
            <a:ext cx="880369" cy="215444"/>
          </a:xfrm>
          <a:prstGeom prst="rect">
            <a:avLst/>
          </a:prstGeom>
        </p:spPr>
        <p:txBody>
          <a:bodyPr wrap="none">
            <a:spAutoFit/>
          </a:bodyPr>
          <a:lstStyle/>
          <a:p>
            <a:pPr algn="ctr">
              <a:spcBef>
                <a:spcPts val="600"/>
              </a:spcBef>
            </a:pP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4"/>
          <a:stretch>
            <a:fillRect/>
          </a:stretch>
        </p:blipFill>
        <p:spPr>
          <a:xfrm>
            <a:off x="6527247" y="1124744"/>
            <a:ext cx="5109408" cy="3042862"/>
          </a:xfrm>
          <a:prstGeom prst="rect">
            <a:avLst/>
          </a:prstGeom>
        </p:spPr>
      </p:pic>
      <p:sp>
        <p:nvSpPr>
          <p:cNvPr id="14" name="Rectángulo 13"/>
          <p:cNvSpPr/>
          <p:nvPr/>
        </p:nvSpPr>
        <p:spPr>
          <a:xfrm>
            <a:off x="7474915" y="851217"/>
            <a:ext cx="3233193" cy="307777"/>
          </a:xfrm>
          <a:prstGeom prst="rect">
            <a:avLst/>
          </a:prstGeom>
        </p:spPr>
        <p:txBody>
          <a:bodyPr wrap="none">
            <a:spAutoFit/>
          </a:bodyPr>
          <a:lstStyle/>
          <a:p>
            <a:pPr algn="ctr"/>
            <a:r>
              <a:rPr lang="es-CO" sz="1400" b="1" dirty="0" smtClean="0">
                <a:ea typeface="Times New Roman" panose="02020603050405020304" pitchFamily="18" charset="0"/>
                <a:cs typeface="Times New Roman" panose="02020603050405020304" pitchFamily="18" charset="0"/>
              </a:rPr>
              <a:t>Escenario medio proyección </a:t>
            </a:r>
            <a:r>
              <a:rPr lang="es-CO" sz="1400" b="1" dirty="0">
                <a:ea typeface="Times New Roman" panose="02020603050405020304" pitchFamily="18" charset="0"/>
                <a:cs typeface="Times New Roman" panose="02020603050405020304" pitchFamily="18" charset="0"/>
              </a:rPr>
              <a:t>de </a:t>
            </a:r>
            <a:r>
              <a:rPr lang="es-CO" sz="1400" b="1" dirty="0" smtClean="0">
                <a:ea typeface="Times New Roman" panose="02020603050405020304" pitchFamily="18" charset="0"/>
                <a:cs typeface="Times New Roman" panose="02020603050405020304" pitchFamily="18" charset="0"/>
              </a:rPr>
              <a:t>demanda</a:t>
            </a:r>
            <a:endParaRPr lang="es-ES" sz="1400" b="1" dirty="0"/>
          </a:p>
        </p:txBody>
      </p:sp>
    </p:spTree>
    <p:extLst>
      <p:ext uri="{BB962C8B-B14F-4D97-AF65-F5344CB8AC3E}">
        <p14:creationId xmlns:p14="http://schemas.microsoft.com/office/powerpoint/2010/main" val="169072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04950" y="5991305"/>
            <a:ext cx="880369" cy="215444"/>
          </a:xfrm>
          <a:prstGeom prst="rect">
            <a:avLst/>
          </a:prstGeom>
        </p:spPr>
        <p:txBody>
          <a:bodyPr wrap="none">
            <a:spAutoFit/>
          </a:bodyPr>
          <a:lstStyle/>
          <a:p>
            <a:pPr algn="ctr">
              <a:spcBef>
                <a:spcPts val="600"/>
              </a:spcBef>
            </a:pP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ángulo 14"/>
          <p:cNvSpPr/>
          <p:nvPr/>
        </p:nvSpPr>
        <p:spPr>
          <a:xfrm>
            <a:off x="1985283" y="1500990"/>
            <a:ext cx="2686056" cy="307777"/>
          </a:xfrm>
          <a:prstGeom prst="rect">
            <a:avLst/>
          </a:prstGeom>
        </p:spPr>
        <p:txBody>
          <a:bodyPr wrap="none">
            <a:spAutoFit/>
          </a:bodyPr>
          <a:lstStyle/>
          <a:p>
            <a:pPr algn="ctr"/>
            <a:r>
              <a:rPr lang="es-CO" sz="1400" b="1" dirty="0">
                <a:ea typeface="Times New Roman" panose="02020603050405020304" pitchFamily="18" charset="0"/>
                <a:cs typeface="Times New Roman" panose="02020603050405020304" pitchFamily="18" charset="0"/>
              </a:rPr>
              <a:t>Proyección de </a:t>
            </a:r>
            <a:r>
              <a:rPr lang="es-CO" sz="1400" b="1" dirty="0" smtClean="0">
                <a:ea typeface="Times New Roman" panose="02020603050405020304" pitchFamily="18" charset="0"/>
                <a:cs typeface="Times New Roman" panose="02020603050405020304" pitchFamily="18" charset="0"/>
              </a:rPr>
              <a:t>demanda de ACPM</a:t>
            </a:r>
            <a:endParaRPr lang="es-ES" sz="1400" b="1" dirty="0"/>
          </a:p>
        </p:txBody>
      </p:sp>
      <p:sp>
        <p:nvSpPr>
          <p:cNvPr id="5" name="1 Título"/>
          <p:cNvSpPr>
            <a:spLocks noGrp="1"/>
          </p:cNvSpPr>
          <p:nvPr>
            <p:ph type="title"/>
          </p:nvPr>
        </p:nvSpPr>
        <p:spPr>
          <a:xfrm>
            <a:off x="344596" y="404664"/>
            <a:ext cx="5967428" cy="490066"/>
          </a:xfrm>
          <a:prstGeom prst="rect">
            <a:avLst/>
          </a:prstGeom>
        </p:spPr>
        <p:txBody>
          <a:bodyPr anchor="ctr"/>
          <a:lstStyle/>
          <a:p>
            <a:r>
              <a:rPr lang="es-ES" dirty="0" smtClean="0"/>
              <a:t>6. </a:t>
            </a:r>
            <a:r>
              <a:rPr lang="es-ES" dirty="0"/>
              <a:t>Prospectiva de </a:t>
            </a:r>
            <a:r>
              <a:rPr lang="es-ES" dirty="0" smtClean="0"/>
              <a:t>demanda</a:t>
            </a:r>
            <a:endParaRPr lang="es-ES" dirty="0"/>
          </a:p>
        </p:txBody>
      </p:sp>
      <p:sp>
        <p:nvSpPr>
          <p:cNvPr id="6" name="CuadroTexto 5"/>
          <p:cNvSpPr txBox="1"/>
          <p:nvPr/>
        </p:nvSpPr>
        <p:spPr>
          <a:xfrm>
            <a:off x="344596" y="930206"/>
            <a:ext cx="3403560" cy="323165"/>
          </a:xfrm>
          <a:prstGeom prst="rect">
            <a:avLst/>
          </a:prstGeom>
          <a:noFill/>
        </p:spPr>
        <p:txBody>
          <a:bodyPr wrap="none" rtlCol="0">
            <a:spAutoFit/>
          </a:bodyPr>
          <a:lstStyle/>
          <a:p>
            <a:r>
              <a:rPr lang="es-CO" sz="1500" b="1" dirty="0">
                <a:cs typeface="Arial" pitchFamily="34" charset="0"/>
              </a:rPr>
              <a:t>Escenarios de demanda de combustibles</a:t>
            </a:r>
            <a:endParaRPr lang="es-ES" sz="1500" b="1" dirty="0">
              <a:cs typeface="Arial" pitchFamily="34" charset="0"/>
            </a:endParaRPr>
          </a:p>
        </p:txBody>
      </p:sp>
      <p:sp>
        <p:nvSpPr>
          <p:cNvPr id="9" name="Rectángulo 8"/>
          <p:cNvSpPr/>
          <p:nvPr/>
        </p:nvSpPr>
        <p:spPr>
          <a:xfrm>
            <a:off x="6855978" y="6055671"/>
            <a:ext cx="880369" cy="215444"/>
          </a:xfrm>
          <a:prstGeom prst="rect">
            <a:avLst/>
          </a:prstGeom>
        </p:spPr>
        <p:txBody>
          <a:bodyPr wrap="none">
            <a:spAutoFit/>
          </a:bodyPr>
          <a:lstStyle/>
          <a:p>
            <a:pPr algn="ctr">
              <a:spcBef>
                <a:spcPts val="600"/>
              </a:spcBef>
            </a:pPr>
            <a:r>
              <a:rPr lang="es-CO" sz="800" b="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a:t>
            </a: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Rectángulo 12"/>
          <p:cNvSpPr/>
          <p:nvPr/>
        </p:nvSpPr>
        <p:spPr>
          <a:xfrm>
            <a:off x="8186192" y="1500989"/>
            <a:ext cx="2689904" cy="307777"/>
          </a:xfrm>
          <a:prstGeom prst="rect">
            <a:avLst/>
          </a:prstGeom>
        </p:spPr>
        <p:txBody>
          <a:bodyPr wrap="none">
            <a:spAutoFit/>
          </a:bodyPr>
          <a:lstStyle/>
          <a:p>
            <a:pPr algn="ctr"/>
            <a:r>
              <a:rPr lang="es-CO" sz="1400" b="1" dirty="0">
                <a:ea typeface="Times New Roman" panose="02020603050405020304" pitchFamily="18" charset="0"/>
                <a:cs typeface="Times New Roman" panose="02020603050405020304" pitchFamily="18" charset="0"/>
              </a:rPr>
              <a:t>Proyección de demanda </a:t>
            </a:r>
            <a:r>
              <a:rPr lang="es-CO" sz="1400" b="1" dirty="0" smtClean="0">
                <a:ea typeface="Times New Roman" panose="02020603050405020304" pitchFamily="18" charset="0"/>
                <a:cs typeface="Times New Roman" panose="02020603050405020304" pitchFamily="18" charset="0"/>
              </a:rPr>
              <a:t>gasolinas</a:t>
            </a:r>
            <a:endParaRPr lang="es-ES" sz="1400" b="1" dirty="0"/>
          </a:p>
        </p:txBody>
      </p:sp>
      <p:pic>
        <p:nvPicPr>
          <p:cNvPr id="3" name="Imagen 2"/>
          <p:cNvPicPr>
            <a:picLocks noChangeAspect="1"/>
          </p:cNvPicPr>
          <p:nvPr/>
        </p:nvPicPr>
        <p:blipFill>
          <a:blip r:embed="rId3"/>
          <a:stretch>
            <a:fillRect/>
          </a:stretch>
        </p:blipFill>
        <p:spPr>
          <a:xfrm>
            <a:off x="344596" y="1808767"/>
            <a:ext cx="11608968" cy="3685640"/>
          </a:xfrm>
          <a:prstGeom prst="rect">
            <a:avLst/>
          </a:prstGeom>
        </p:spPr>
      </p:pic>
    </p:spTree>
    <p:extLst>
      <p:ext uri="{BB962C8B-B14F-4D97-AF65-F5344CB8AC3E}">
        <p14:creationId xmlns:p14="http://schemas.microsoft.com/office/powerpoint/2010/main" val="2570061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04950" y="5991305"/>
            <a:ext cx="880369" cy="215444"/>
          </a:xfrm>
          <a:prstGeom prst="rect">
            <a:avLst/>
          </a:prstGeom>
        </p:spPr>
        <p:txBody>
          <a:bodyPr wrap="none">
            <a:spAutoFit/>
          </a:bodyPr>
          <a:lstStyle/>
          <a:p>
            <a:pPr algn="ctr">
              <a:spcBef>
                <a:spcPts val="600"/>
              </a:spcBef>
            </a:pP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ángulo 14"/>
          <p:cNvSpPr/>
          <p:nvPr/>
        </p:nvSpPr>
        <p:spPr>
          <a:xfrm>
            <a:off x="2107464" y="1500990"/>
            <a:ext cx="2441694" cy="307777"/>
          </a:xfrm>
          <a:prstGeom prst="rect">
            <a:avLst/>
          </a:prstGeom>
        </p:spPr>
        <p:txBody>
          <a:bodyPr wrap="none">
            <a:spAutoFit/>
          </a:bodyPr>
          <a:lstStyle/>
          <a:p>
            <a:pPr algn="ctr"/>
            <a:r>
              <a:rPr lang="es-CO" sz="1400" b="1" dirty="0">
                <a:ea typeface="Times New Roman" panose="02020603050405020304" pitchFamily="18" charset="0"/>
                <a:cs typeface="Times New Roman" panose="02020603050405020304" pitchFamily="18" charset="0"/>
              </a:rPr>
              <a:t>Proyección de </a:t>
            </a:r>
            <a:r>
              <a:rPr lang="es-CO" sz="1400" b="1" dirty="0" smtClean="0">
                <a:ea typeface="Times New Roman" panose="02020603050405020304" pitchFamily="18" charset="0"/>
                <a:cs typeface="Times New Roman" panose="02020603050405020304" pitchFamily="18" charset="0"/>
              </a:rPr>
              <a:t>demanda de Jet</a:t>
            </a:r>
            <a:endParaRPr lang="es-ES" sz="1400" b="1" dirty="0"/>
          </a:p>
        </p:txBody>
      </p:sp>
      <p:sp>
        <p:nvSpPr>
          <p:cNvPr id="5" name="1 Título"/>
          <p:cNvSpPr>
            <a:spLocks noGrp="1"/>
          </p:cNvSpPr>
          <p:nvPr>
            <p:ph type="title"/>
          </p:nvPr>
        </p:nvSpPr>
        <p:spPr>
          <a:xfrm>
            <a:off x="344596" y="404664"/>
            <a:ext cx="5967428" cy="490066"/>
          </a:xfrm>
          <a:prstGeom prst="rect">
            <a:avLst/>
          </a:prstGeom>
        </p:spPr>
        <p:txBody>
          <a:bodyPr anchor="ctr"/>
          <a:lstStyle/>
          <a:p>
            <a:r>
              <a:rPr lang="es-ES" dirty="0" smtClean="0"/>
              <a:t>6. </a:t>
            </a:r>
            <a:r>
              <a:rPr lang="es-ES" dirty="0"/>
              <a:t>Prospectiva de </a:t>
            </a:r>
            <a:r>
              <a:rPr lang="es-ES" dirty="0" smtClean="0"/>
              <a:t>demanda</a:t>
            </a:r>
            <a:endParaRPr lang="es-ES" dirty="0"/>
          </a:p>
        </p:txBody>
      </p:sp>
      <p:sp>
        <p:nvSpPr>
          <p:cNvPr id="6" name="CuadroTexto 5"/>
          <p:cNvSpPr txBox="1"/>
          <p:nvPr/>
        </p:nvSpPr>
        <p:spPr>
          <a:xfrm>
            <a:off x="344596" y="930206"/>
            <a:ext cx="3403560" cy="323165"/>
          </a:xfrm>
          <a:prstGeom prst="rect">
            <a:avLst/>
          </a:prstGeom>
          <a:noFill/>
        </p:spPr>
        <p:txBody>
          <a:bodyPr wrap="none" rtlCol="0">
            <a:spAutoFit/>
          </a:bodyPr>
          <a:lstStyle/>
          <a:p>
            <a:r>
              <a:rPr lang="es-CO" sz="1500" b="1" dirty="0">
                <a:cs typeface="Arial" pitchFamily="34" charset="0"/>
              </a:rPr>
              <a:t>Escenarios de demanda de combustibles</a:t>
            </a:r>
            <a:endParaRPr lang="es-ES" sz="1500" b="1" dirty="0">
              <a:cs typeface="Arial" pitchFamily="34" charset="0"/>
            </a:endParaRPr>
          </a:p>
        </p:txBody>
      </p:sp>
      <p:sp>
        <p:nvSpPr>
          <p:cNvPr id="9" name="Rectángulo 8"/>
          <p:cNvSpPr/>
          <p:nvPr/>
        </p:nvSpPr>
        <p:spPr>
          <a:xfrm>
            <a:off x="6855978" y="6055671"/>
            <a:ext cx="880369" cy="215444"/>
          </a:xfrm>
          <a:prstGeom prst="rect">
            <a:avLst/>
          </a:prstGeom>
        </p:spPr>
        <p:txBody>
          <a:bodyPr wrap="none">
            <a:spAutoFit/>
          </a:bodyPr>
          <a:lstStyle/>
          <a:p>
            <a:pPr algn="ctr">
              <a:spcBef>
                <a:spcPts val="600"/>
              </a:spcBef>
            </a:pPr>
            <a:r>
              <a:rPr lang="es-CO" sz="800" b="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a:t>
            </a: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Rectángulo 12"/>
          <p:cNvSpPr/>
          <p:nvPr/>
        </p:nvSpPr>
        <p:spPr>
          <a:xfrm>
            <a:off x="7913713" y="1500989"/>
            <a:ext cx="3234861" cy="307777"/>
          </a:xfrm>
          <a:prstGeom prst="rect">
            <a:avLst/>
          </a:prstGeom>
        </p:spPr>
        <p:txBody>
          <a:bodyPr wrap="none">
            <a:spAutoFit/>
          </a:bodyPr>
          <a:lstStyle/>
          <a:p>
            <a:pPr algn="ctr"/>
            <a:r>
              <a:rPr lang="es-CO" sz="1400" b="1" dirty="0">
                <a:ea typeface="Times New Roman" panose="02020603050405020304" pitchFamily="18" charset="0"/>
                <a:cs typeface="Times New Roman" panose="02020603050405020304" pitchFamily="18" charset="0"/>
              </a:rPr>
              <a:t>Proyección de demanda </a:t>
            </a:r>
            <a:r>
              <a:rPr lang="es-CO" sz="1400" b="1" dirty="0" smtClean="0">
                <a:ea typeface="Times New Roman" panose="02020603050405020304" pitchFamily="18" charset="0"/>
                <a:cs typeface="Times New Roman" panose="02020603050405020304" pitchFamily="18" charset="0"/>
              </a:rPr>
              <a:t>energía eléctrica</a:t>
            </a:r>
            <a:endParaRPr lang="es-ES" sz="1400" b="1" dirty="0"/>
          </a:p>
        </p:txBody>
      </p:sp>
      <p:pic>
        <p:nvPicPr>
          <p:cNvPr id="2" name="Imagen 1"/>
          <p:cNvPicPr>
            <a:picLocks noChangeAspect="1"/>
          </p:cNvPicPr>
          <p:nvPr/>
        </p:nvPicPr>
        <p:blipFill rotWithShape="1">
          <a:blip r:embed="rId3"/>
          <a:srcRect r="53690"/>
          <a:stretch/>
        </p:blipFill>
        <p:spPr>
          <a:xfrm>
            <a:off x="241228" y="1808766"/>
            <a:ext cx="5422724" cy="3721723"/>
          </a:xfrm>
          <a:prstGeom prst="rect">
            <a:avLst/>
          </a:prstGeom>
        </p:spPr>
      </p:pic>
      <p:pic>
        <p:nvPicPr>
          <p:cNvPr id="4" name="Imagen 3"/>
          <p:cNvPicPr>
            <a:picLocks noChangeAspect="1"/>
          </p:cNvPicPr>
          <p:nvPr/>
        </p:nvPicPr>
        <p:blipFill>
          <a:blip r:embed="rId4"/>
          <a:stretch>
            <a:fillRect/>
          </a:stretch>
        </p:blipFill>
        <p:spPr>
          <a:xfrm>
            <a:off x="6240016" y="1815627"/>
            <a:ext cx="5561000" cy="3708000"/>
          </a:xfrm>
          <a:prstGeom prst="rect">
            <a:avLst/>
          </a:prstGeom>
        </p:spPr>
      </p:pic>
    </p:spTree>
    <p:extLst>
      <p:ext uri="{BB962C8B-B14F-4D97-AF65-F5344CB8AC3E}">
        <p14:creationId xmlns:p14="http://schemas.microsoft.com/office/powerpoint/2010/main" val="3970315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04950" y="5991305"/>
            <a:ext cx="880369" cy="215444"/>
          </a:xfrm>
          <a:prstGeom prst="rect">
            <a:avLst/>
          </a:prstGeom>
        </p:spPr>
        <p:txBody>
          <a:bodyPr wrap="none">
            <a:spAutoFit/>
          </a:bodyPr>
          <a:lstStyle/>
          <a:p>
            <a:pPr algn="ctr">
              <a:spcBef>
                <a:spcPts val="600"/>
              </a:spcBef>
            </a:pP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ángulo 14"/>
          <p:cNvSpPr/>
          <p:nvPr/>
        </p:nvSpPr>
        <p:spPr>
          <a:xfrm>
            <a:off x="1532534" y="1500990"/>
            <a:ext cx="3591560" cy="307777"/>
          </a:xfrm>
          <a:prstGeom prst="rect">
            <a:avLst/>
          </a:prstGeom>
        </p:spPr>
        <p:txBody>
          <a:bodyPr wrap="none">
            <a:spAutoFit/>
          </a:bodyPr>
          <a:lstStyle/>
          <a:p>
            <a:pPr algn="ctr"/>
            <a:r>
              <a:rPr lang="es-CO" sz="1400" b="1" dirty="0">
                <a:ea typeface="Times New Roman" panose="02020603050405020304" pitchFamily="18" charset="0"/>
                <a:cs typeface="Times New Roman" panose="02020603050405020304" pitchFamily="18" charset="0"/>
              </a:rPr>
              <a:t>Proyección de demanda </a:t>
            </a:r>
            <a:r>
              <a:rPr lang="es-CO" sz="1400" b="1" dirty="0" smtClean="0">
                <a:ea typeface="Times New Roman" panose="02020603050405020304" pitchFamily="18" charset="0"/>
                <a:cs typeface="Times New Roman" panose="02020603050405020304" pitchFamily="18" charset="0"/>
              </a:rPr>
              <a:t>gas natural </a:t>
            </a:r>
            <a:r>
              <a:rPr lang="es-CO" sz="1100" b="1" dirty="0" smtClean="0">
                <a:ea typeface="Times New Roman" panose="02020603050405020304" pitchFamily="18" charset="0"/>
                <a:cs typeface="Times New Roman" panose="02020603050405020304" pitchFamily="18" charset="0"/>
              </a:rPr>
              <a:t>(GNL + GNV)</a:t>
            </a:r>
            <a:endParaRPr lang="es-ES" sz="1100" b="1" dirty="0"/>
          </a:p>
        </p:txBody>
      </p:sp>
      <p:sp>
        <p:nvSpPr>
          <p:cNvPr id="5" name="1 Título"/>
          <p:cNvSpPr>
            <a:spLocks noGrp="1"/>
          </p:cNvSpPr>
          <p:nvPr>
            <p:ph type="title"/>
          </p:nvPr>
        </p:nvSpPr>
        <p:spPr>
          <a:xfrm>
            <a:off x="344596" y="404664"/>
            <a:ext cx="5967428" cy="490066"/>
          </a:xfrm>
          <a:prstGeom prst="rect">
            <a:avLst/>
          </a:prstGeom>
        </p:spPr>
        <p:txBody>
          <a:bodyPr anchor="ctr"/>
          <a:lstStyle/>
          <a:p>
            <a:r>
              <a:rPr lang="es-ES" dirty="0" smtClean="0"/>
              <a:t>6. </a:t>
            </a:r>
            <a:r>
              <a:rPr lang="es-ES" dirty="0"/>
              <a:t>Prospectiva de </a:t>
            </a:r>
            <a:r>
              <a:rPr lang="es-ES" dirty="0" smtClean="0"/>
              <a:t>demanda</a:t>
            </a:r>
            <a:endParaRPr lang="es-ES" dirty="0"/>
          </a:p>
        </p:txBody>
      </p:sp>
      <p:sp>
        <p:nvSpPr>
          <p:cNvPr id="6" name="CuadroTexto 5"/>
          <p:cNvSpPr txBox="1"/>
          <p:nvPr/>
        </p:nvSpPr>
        <p:spPr>
          <a:xfrm>
            <a:off x="344596" y="930206"/>
            <a:ext cx="3403560" cy="323165"/>
          </a:xfrm>
          <a:prstGeom prst="rect">
            <a:avLst/>
          </a:prstGeom>
          <a:noFill/>
        </p:spPr>
        <p:txBody>
          <a:bodyPr wrap="none" rtlCol="0">
            <a:spAutoFit/>
          </a:bodyPr>
          <a:lstStyle/>
          <a:p>
            <a:r>
              <a:rPr lang="es-CO" sz="1500" b="1" dirty="0">
                <a:cs typeface="Arial" pitchFamily="34" charset="0"/>
              </a:rPr>
              <a:t>Escenarios de demanda de combustibles</a:t>
            </a:r>
            <a:endParaRPr lang="es-ES" sz="1500" b="1" dirty="0">
              <a:cs typeface="Arial" pitchFamily="34" charset="0"/>
            </a:endParaRPr>
          </a:p>
        </p:txBody>
      </p:sp>
      <p:sp>
        <p:nvSpPr>
          <p:cNvPr id="9" name="Rectángulo 8"/>
          <p:cNvSpPr/>
          <p:nvPr/>
        </p:nvSpPr>
        <p:spPr>
          <a:xfrm>
            <a:off x="6855978" y="6055671"/>
            <a:ext cx="880369" cy="215444"/>
          </a:xfrm>
          <a:prstGeom prst="rect">
            <a:avLst/>
          </a:prstGeom>
        </p:spPr>
        <p:txBody>
          <a:bodyPr wrap="none">
            <a:spAutoFit/>
          </a:bodyPr>
          <a:lstStyle/>
          <a:p>
            <a:pPr algn="ctr">
              <a:spcBef>
                <a:spcPts val="600"/>
              </a:spcBef>
            </a:pPr>
            <a:r>
              <a:rPr lang="es-CO" sz="800" b="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a:t>
            </a: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Rectángulo 12"/>
          <p:cNvSpPr/>
          <p:nvPr/>
        </p:nvSpPr>
        <p:spPr>
          <a:xfrm>
            <a:off x="7701435" y="1493690"/>
            <a:ext cx="2516651" cy="307777"/>
          </a:xfrm>
          <a:prstGeom prst="rect">
            <a:avLst/>
          </a:prstGeom>
        </p:spPr>
        <p:txBody>
          <a:bodyPr wrap="none">
            <a:spAutoFit/>
          </a:bodyPr>
          <a:lstStyle/>
          <a:p>
            <a:pPr algn="ctr"/>
            <a:r>
              <a:rPr lang="es-CO" sz="1400" b="1" dirty="0">
                <a:ea typeface="Times New Roman" panose="02020603050405020304" pitchFamily="18" charset="0"/>
                <a:cs typeface="Times New Roman" panose="02020603050405020304" pitchFamily="18" charset="0"/>
              </a:rPr>
              <a:t>Proyección de demanda </a:t>
            </a:r>
            <a:r>
              <a:rPr lang="es-CO" sz="1400" b="1" dirty="0" smtClean="0">
                <a:ea typeface="Times New Roman" panose="02020603050405020304" pitchFamily="18" charset="0"/>
                <a:cs typeface="Times New Roman" panose="02020603050405020304" pitchFamily="18" charset="0"/>
              </a:rPr>
              <a:t>de GLP</a:t>
            </a:r>
            <a:endParaRPr lang="es-ES" sz="1400" b="1" dirty="0"/>
          </a:p>
        </p:txBody>
      </p:sp>
      <p:pic>
        <p:nvPicPr>
          <p:cNvPr id="11" name="Imagen 10"/>
          <p:cNvPicPr>
            <a:picLocks noChangeAspect="1"/>
          </p:cNvPicPr>
          <p:nvPr/>
        </p:nvPicPr>
        <p:blipFill rotWithShape="1">
          <a:blip r:embed="rId3"/>
          <a:srcRect r="49375"/>
          <a:stretch/>
        </p:blipFill>
        <p:spPr>
          <a:xfrm>
            <a:off x="371000" y="2059657"/>
            <a:ext cx="5832647" cy="3651318"/>
          </a:xfrm>
          <a:prstGeom prst="rect">
            <a:avLst/>
          </a:prstGeom>
        </p:spPr>
      </p:pic>
      <p:pic>
        <p:nvPicPr>
          <p:cNvPr id="2" name="Imagen 1"/>
          <p:cNvPicPr>
            <a:picLocks noChangeAspect="1"/>
          </p:cNvPicPr>
          <p:nvPr/>
        </p:nvPicPr>
        <p:blipFill>
          <a:blip r:embed="rId4"/>
          <a:stretch>
            <a:fillRect/>
          </a:stretch>
        </p:blipFill>
        <p:spPr>
          <a:xfrm>
            <a:off x="6312024" y="2049316"/>
            <a:ext cx="5329010" cy="3672000"/>
          </a:xfrm>
          <a:prstGeom prst="rect">
            <a:avLst/>
          </a:prstGeom>
        </p:spPr>
      </p:pic>
    </p:spTree>
    <p:extLst>
      <p:ext uri="{BB962C8B-B14F-4D97-AF65-F5344CB8AC3E}">
        <p14:creationId xmlns:p14="http://schemas.microsoft.com/office/powerpoint/2010/main" val="194633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91344" y="370054"/>
            <a:ext cx="5967428" cy="490066"/>
          </a:xfrm>
          <a:prstGeom prst="rect">
            <a:avLst/>
          </a:prstGeom>
        </p:spPr>
        <p:txBody>
          <a:bodyPr anchor="ctr"/>
          <a:lstStyle/>
          <a:p>
            <a:r>
              <a:rPr lang="es-ES" dirty="0" smtClean="0"/>
              <a:t>6. </a:t>
            </a:r>
            <a:r>
              <a:rPr lang="es-ES" dirty="0"/>
              <a:t>Prospectiva de </a:t>
            </a:r>
            <a:r>
              <a:rPr lang="es-ES" dirty="0" smtClean="0"/>
              <a:t>demanda</a:t>
            </a:r>
            <a:endParaRPr lang="es-ES" dirty="0"/>
          </a:p>
        </p:txBody>
      </p:sp>
      <p:sp>
        <p:nvSpPr>
          <p:cNvPr id="5" name="CuadroTexto 4"/>
          <p:cNvSpPr txBox="1"/>
          <p:nvPr/>
        </p:nvSpPr>
        <p:spPr>
          <a:xfrm>
            <a:off x="1140522" y="876982"/>
            <a:ext cx="2926122" cy="307777"/>
          </a:xfrm>
          <a:prstGeom prst="rect">
            <a:avLst/>
          </a:prstGeom>
          <a:noFill/>
        </p:spPr>
        <p:txBody>
          <a:bodyPr wrap="none" rtlCol="0">
            <a:spAutoFit/>
          </a:bodyPr>
          <a:lstStyle/>
          <a:p>
            <a:r>
              <a:rPr lang="es-CO" sz="1400" b="1" dirty="0">
                <a:ea typeface="Calibri Light" panose="020F0302020204030204" pitchFamily="34" charset="0"/>
                <a:cs typeface="Arial" panose="020B0604020202020204" pitchFamily="34" charset="0"/>
              </a:rPr>
              <a:t> Nodos </a:t>
            </a:r>
            <a:r>
              <a:rPr lang="es-CO" altLang="es-ES" sz="1400" b="1" dirty="0">
                <a:ea typeface="Times New Roman" panose="02020603050405020304" pitchFamily="18" charset="0"/>
                <a:cs typeface="Arial" panose="020B0604020202020204" pitchFamily="34" charset="0"/>
              </a:rPr>
              <a:t>de demanda de combustibles</a:t>
            </a:r>
            <a:endParaRPr lang="es-ES" sz="1400" b="1" dirty="0">
              <a:cs typeface="Arial" panose="020B0604020202020204" pitchFamily="34" charset="0"/>
            </a:endParaRPr>
          </a:p>
        </p:txBody>
      </p:sp>
      <p:sp>
        <p:nvSpPr>
          <p:cNvPr id="10" name="Rectángulo 9"/>
          <p:cNvSpPr/>
          <p:nvPr/>
        </p:nvSpPr>
        <p:spPr>
          <a:xfrm>
            <a:off x="10992544" y="6030713"/>
            <a:ext cx="861133" cy="215444"/>
          </a:xfrm>
          <a:prstGeom prst="rect">
            <a:avLst/>
          </a:prstGeom>
        </p:spPr>
        <p:txBody>
          <a:bodyPr wrap="none">
            <a:spAutoFit/>
          </a:bodyPr>
          <a:lstStyle/>
          <a:p>
            <a:pPr algn="ctr">
              <a:spcBef>
                <a:spcPts val="600"/>
              </a:spcBef>
            </a:pPr>
            <a:r>
              <a:rPr lang="es-CO" sz="800"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tx1">
                  <a:lumMod val="50000"/>
                  <a:lumOff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CuadroTexto 10"/>
          <p:cNvSpPr txBox="1"/>
          <p:nvPr/>
        </p:nvSpPr>
        <p:spPr>
          <a:xfrm>
            <a:off x="6375179" y="1078262"/>
            <a:ext cx="4915064" cy="307777"/>
          </a:xfrm>
          <a:prstGeom prst="rect">
            <a:avLst/>
          </a:prstGeom>
          <a:noFill/>
        </p:spPr>
        <p:txBody>
          <a:bodyPr wrap="none" rtlCol="0">
            <a:spAutoFit/>
          </a:bodyPr>
          <a:lstStyle/>
          <a:p>
            <a:pPr algn="ctr"/>
            <a:r>
              <a:rPr lang="es-CO" sz="1400" b="1" dirty="0">
                <a:cs typeface="Arial" panose="020B0604020202020204" pitchFamily="34" charset="0"/>
              </a:rPr>
              <a:t>Proyección nacional </a:t>
            </a:r>
            <a:r>
              <a:rPr lang="es-CO" sz="1400" b="1" dirty="0" smtClean="0">
                <a:cs typeface="Arial" panose="020B0604020202020204" pitchFamily="34" charset="0"/>
              </a:rPr>
              <a:t>de combustibles líquidos– </a:t>
            </a:r>
            <a:r>
              <a:rPr lang="es-CO" sz="1400" b="1" dirty="0">
                <a:cs typeface="Arial" panose="020B0604020202020204" pitchFamily="34" charset="0"/>
              </a:rPr>
              <a:t>escenario medio</a:t>
            </a:r>
            <a:endParaRPr lang="es-ES" sz="1400" b="1" dirty="0">
              <a:cs typeface="Arial" panose="020B060402020202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148493531"/>
              </p:ext>
            </p:extLst>
          </p:nvPr>
        </p:nvGraphicFramePr>
        <p:xfrm>
          <a:off x="551383" y="1130421"/>
          <a:ext cx="4715633" cy="3655252"/>
        </p:xfrm>
        <a:graphic>
          <a:graphicData uri="http://schemas.openxmlformats.org/drawingml/2006/table">
            <a:tbl>
              <a:tblPr firstRow="1" firstCol="1" bandRow="1">
                <a:tableStyleId>{5C22544A-7EE6-4342-B048-85BDC9FD1C3A}</a:tableStyleId>
              </a:tblPr>
              <a:tblGrid>
                <a:gridCol w="1144599"/>
                <a:gridCol w="1336013"/>
                <a:gridCol w="1134706"/>
                <a:gridCol w="1100315"/>
              </a:tblGrid>
              <a:tr h="158924">
                <a:tc rowSpan="2">
                  <a:txBody>
                    <a:bodyPr/>
                    <a:lstStyle/>
                    <a:p>
                      <a:pPr algn="ctr">
                        <a:spcBef>
                          <a:spcPts val="600"/>
                        </a:spcBef>
                        <a:spcAft>
                          <a:spcPts val="0"/>
                        </a:spcAft>
                      </a:pPr>
                      <a:r>
                        <a:rPr lang="es-CO" sz="1000" dirty="0">
                          <a:effectLst/>
                        </a:rPr>
                        <a:t>Región</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gridSpan="3">
                  <a:txBody>
                    <a:bodyPr/>
                    <a:lstStyle/>
                    <a:p>
                      <a:pPr algn="ctr">
                        <a:spcBef>
                          <a:spcPts val="600"/>
                        </a:spcBef>
                        <a:spcAft>
                          <a:spcPts val="0"/>
                        </a:spcAft>
                      </a:pPr>
                      <a:r>
                        <a:rPr lang="es-CO" sz="1000">
                          <a:effectLst/>
                        </a:rPr>
                        <a:t>Nodo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r>
              <a:tr h="158924">
                <a:tc vMerge="1">
                  <a:txBody>
                    <a:bodyPr/>
                    <a:lstStyle/>
                    <a:p>
                      <a:endParaRPr lang="es-CO"/>
                    </a:p>
                  </a:txBody>
                  <a:tcPr/>
                </a:tc>
                <a:tc>
                  <a:txBody>
                    <a:bodyPr/>
                    <a:lstStyle/>
                    <a:p>
                      <a:pPr algn="ctr">
                        <a:spcBef>
                          <a:spcPts val="600"/>
                        </a:spcBef>
                        <a:spcAft>
                          <a:spcPts val="0"/>
                        </a:spcAft>
                      </a:pPr>
                      <a:r>
                        <a:rPr lang="es-CO" sz="1000">
                          <a:effectLst/>
                        </a:rPr>
                        <a:t>Gasolina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ACPM</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Jet Fuel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rowSpan="4">
                  <a:txBody>
                    <a:bodyPr/>
                    <a:lstStyle/>
                    <a:p>
                      <a:pPr algn="ctr">
                        <a:spcBef>
                          <a:spcPts val="600"/>
                        </a:spcBef>
                        <a:spcAft>
                          <a:spcPts val="0"/>
                        </a:spcAft>
                      </a:pPr>
                      <a:r>
                        <a:rPr lang="es-CO" sz="1000">
                          <a:effectLst/>
                        </a:rPr>
                        <a:t>Norte</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Baranoa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Baranoa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Baranoa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Mamonal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a:effectLst/>
                        </a:rPr>
                        <a:t>Mamonal</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Mamonal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Importación 1</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Importación 1</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Importación 1</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Importación 2</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Importación 2</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Importación 2</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rowSpan="2">
                  <a:txBody>
                    <a:bodyPr/>
                    <a:lstStyle/>
                    <a:p>
                      <a:pPr algn="ctr">
                        <a:spcBef>
                          <a:spcPts val="600"/>
                        </a:spcBef>
                        <a:spcAft>
                          <a:spcPts val="0"/>
                        </a:spcAft>
                      </a:pPr>
                      <a:r>
                        <a:rPr lang="es-CO" sz="1000">
                          <a:effectLst/>
                        </a:rPr>
                        <a:t>Nororiente</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Lisama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Lisama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err="1">
                          <a:effectLst/>
                        </a:rPr>
                        <a:t>Lisama</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Chimitá</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Chimitá</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Chimitá</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rowSpan="4">
                  <a:txBody>
                    <a:bodyPr/>
                    <a:lstStyle/>
                    <a:p>
                      <a:pPr algn="ctr">
                        <a:spcBef>
                          <a:spcPts val="600"/>
                        </a:spcBef>
                        <a:spcAft>
                          <a:spcPts val="0"/>
                        </a:spcAft>
                      </a:pPr>
                      <a:r>
                        <a:rPr lang="es-CO" sz="1000">
                          <a:effectLst/>
                        </a:rPr>
                        <a:t>Central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Galán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Galán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Galán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vMerge="1">
                  <a:txBody>
                    <a:bodyPr/>
                    <a:lstStyle/>
                    <a:p>
                      <a:endParaRPr lang="es-CO"/>
                    </a:p>
                  </a:txBody>
                  <a:tcPr/>
                </a:tc>
                <a:tc>
                  <a:txBody>
                    <a:bodyPr/>
                    <a:lstStyle/>
                    <a:p>
                      <a:pPr algn="ctr">
                        <a:spcBef>
                          <a:spcPts val="600"/>
                        </a:spcBef>
                        <a:spcAft>
                          <a:spcPts val="0"/>
                        </a:spcAft>
                      </a:pPr>
                      <a:r>
                        <a:rPr lang="es-CO" sz="1000">
                          <a:effectLst/>
                        </a:rPr>
                        <a:t>Medellín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Medellín</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Pto Salgar</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vMerge="1">
                  <a:txBody>
                    <a:bodyPr/>
                    <a:lstStyle/>
                    <a:p>
                      <a:endParaRPr lang="es-CO"/>
                    </a:p>
                  </a:txBody>
                  <a:tcPr/>
                </a:tc>
                <a:tc>
                  <a:txBody>
                    <a:bodyPr/>
                    <a:lstStyle/>
                    <a:p>
                      <a:pPr algn="ctr">
                        <a:spcBef>
                          <a:spcPts val="600"/>
                        </a:spcBef>
                        <a:spcAft>
                          <a:spcPts val="0"/>
                        </a:spcAft>
                      </a:pPr>
                      <a:r>
                        <a:rPr lang="es-CO" sz="1000">
                          <a:effectLst/>
                        </a:rPr>
                        <a:t>Pto Salgar</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Pto Salgar</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Sebastopol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vMerge="1">
                  <a:txBody>
                    <a:bodyPr/>
                    <a:lstStyle/>
                    <a:p>
                      <a:endParaRPr lang="es-CO"/>
                    </a:p>
                  </a:txBody>
                  <a:tcPr/>
                </a:tc>
                <a:tc>
                  <a:txBody>
                    <a:bodyPr/>
                    <a:lstStyle/>
                    <a:p>
                      <a:pPr algn="ctr">
                        <a:spcBef>
                          <a:spcPts val="600"/>
                        </a:spcBef>
                        <a:spcAft>
                          <a:spcPts val="0"/>
                        </a:spcAft>
                      </a:pPr>
                      <a:r>
                        <a:rPr lang="es-CO" sz="1000">
                          <a:effectLst/>
                        </a:rPr>
                        <a:t>Sebastopol</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a:effectLst/>
                        </a:rPr>
                        <a:t>Sebastopol</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spcBef>
                          <a:spcPts val="600"/>
                        </a:spcBef>
                        <a:spcAft>
                          <a:spcPts val="0"/>
                        </a:spcAft>
                      </a:pPr>
                      <a:r>
                        <a:rPr lang="es-CO" sz="1000" dirty="0">
                          <a:effectLst/>
                        </a:rPr>
                        <a:t> </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rowSpan="5">
                  <a:txBody>
                    <a:bodyPr/>
                    <a:lstStyle/>
                    <a:p>
                      <a:pPr algn="ctr">
                        <a:spcBef>
                          <a:spcPts val="600"/>
                        </a:spcBef>
                        <a:spcAft>
                          <a:spcPts val="0"/>
                        </a:spcAft>
                      </a:pPr>
                      <a:r>
                        <a:rPr lang="es-CO" sz="1000">
                          <a:effectLst/>
                        </a:rPr>
                        <a:t>Oeste</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Cartago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Cartago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Cartago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dirty="0">
                          <a:effectLst/>
                        </a:rPr>
                        <a:t>Manizales</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Manizales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Manizales</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Pereira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Pereira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Pereira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dirty="0">
                          <a:effectLst/>
                        </a:rPr>
                        <a:t>Yumbo</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Yumbo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Yumbo</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Buenaventura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Buenaventura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Buenaventura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rowSpan="3">
                  <a:txBody>
                    <a:bodyPr/>
                    <a:lstStyle/>
                    <a:p>
                      <a:pPr algn="ctr">
                        <a:spcBef>
                          <a:spcPts val="600"/>
                        </a:spcBef>
                        <a:spcAft>
                          <a:spcPts val="0"/>
                        </a:spcAft>
                      </a:pPr>
                      <a:r>
                        <a:rPr lang="es-CO" sz="1000">
                          <a:effectLst/>
                        </a:rPr>
                        <a:t>Bogotá</a:t>
                      </a:r>
                      <a:endParaRPr lang="es-CO" sz="1100">
                        <a:effectLst/>
                      </a:endParaRPr>
                    </a:p>
                    <a:p>
                      <a:pPr algn="ctr">
                        <a:spcBef>
                          <a:spcPts val="600"/>
                        </a:spcBef>
                        <a:spcAft>
                          <a:spcPts val="0"/>
                        </a:spcAft>
                      </a:pPr>
                      <a:r>
                        <a:rPr lang="es-CO" sz="1000">
                          <a:effectLst/>
                        </a:rPr>
                        <a:t>y Oriente</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Mansilla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Mansilla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Mansilla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a:effectLst/>
                        </a:rPr>
                        <a:t>Puente Aranda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Puente Aranda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a:effectLst/>
                        </a:rPr>
                        <a:t>Puente Aranda</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158924">
                <a:tc vMerge="1">
                  <a:txBody>
                    <a:bodyPr/>
                    <a:lstStyle/>
                    <a:p>
                      <a:endParaRPr lang="es-CO"/>
                    </a:p>
                  </a:txBody>
                  <a:tcPr/>
                </a:tc>
                <a:tc>
                  <a:txBody>
                    <a:bodyPr/>
                    <a:lstStyle/>
                    <a:p>
                      <a:pPr algn="ctr">
                        <a:spcBef>
                          <a:spcPts val="600"/>
                        </a:spcBef>
                        <a:spcAft>
                          <a:spcPts val="0"/>
                        </a:spcAft>
                      </a:pPr>
                      <a:r>
                        <a:rPr lang="es-CO" sz="1000" dirty="0">
                          <a:effectLst/>
                        </a:rPr>
                        <a:t>Tocancipá</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Tocancipá</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spcBef>
                          <a:spcPts val="600"/>
                        </a:spcBef>
                        <a:spcAft>
                          <a:spcPts val="0"/>
                        </a:spcAft>
                      </a:pPr>
                      <a:r>
                        <a:rPr lang="es-CO" sz="10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rowSpan="3">
                  <a:txBody>
                    <a:bodyPr/>
                    <a:lstStyle/>
                    <a:p>
                      <a:pPr algn="ctr">
                        <a:spcBef>
                          <a:spcPts val="600"/>
                        </a:spcBef>
                        <a:spcAft>
                          <a:spcPts val="0"/>
                        </a:spcAft>
                      </a:pPr>
                      <a:r>
                        <a:rPr lang="es-CO" sz="1000" dirty="0">
                          <a:effectLst/>
                        </a:rPr>
                        <a:t>Sur</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Gualanday</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Gualanday</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a:effectLst/>
                        </a:rPr>
                        <a:t>Orito</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vMerge="1">
                  <a:txBody>
                    <a:bodyPr/>
                    <a:lstStyle/>
                    <a:p>
                      <a:endParaRPr lang="es-CO"/>
                    </a:p>
                  </a:txBody>
                  <a:tcPr/>
                </a:tc>
                <a:tc>
                  <a:txBody>
                    <a:bodyPr/>
                    <a:lstStyle/>
                    <a:p>
                      <a:pPr algn="ctr">
                        <a:spcBef>
                          <a:spcPts val="600"/>
                        </a:spcBef>
                        <a:spcAft>
                          <a:spcPts val="0"/>
                        </a:spcAft>
                      </a:pPr>
                      <a:r>
                        <a:rPr lang="es-CO" sz="1000">
                          <a:effectLst/>
                        </a:rPr>
                        <a:t>Neiva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a:effectLst/>
                        </a:rPr>
                        <a:t>Neiva</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a:effectLst/>
                        </a:rPr>
                        <a:t>Importación 3</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r h="158924">
                <a:tc vMerge="1">
                  <a:txBody>
                    <a:bodyPr/>
                    <a:lstStyle/>
                    <a:p>
                      <a:endParaRPr lang="es-CO"/>
                    </a:p>
                  </a:txBody>
                  <a:tcPr/>
                </a:tc>
                <a:tc>
                  <a:txBody>
                    <a:bodyPr/>
                    <a:lstStyle/>
                    <a:p>
                      <a:pPr algn="ctr">
                        <a:spcBef>
                          <a:spcPts val="600"/>
                        </a:spcBef>
                        <a:spcAft>
                          <a:spcPts val="0"/>
                        </a:spcAft>
                      </a:pPr>
                      <a:r>
                        <a:rPr lang="es-CO" sz="1000" dirty="0">
                          <a:effectLst/>
                        </a:rPr>
                        <a:t>Importación 3</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CO" sz="1000" dirty="0">
                          <a:effectLst/>
                        </a:rPr>
                        <a:t>Importación 3</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l">
                        <a:spcBef>
                          <a:spcPts val="600"/>
                        </a:spcBef>
                        <a:spcAft>
                          <a:spcPts val="0"/>
                        </a:spcAft>
                      </a:pPr>
                      <a:r>
                        <a:rPr lang="es-CO" sz="1000" dirty="0">
                          <a:effectLst/>
                        </a:rPr>
                        <a:t> </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tc>
              </a:tr>
            </a:tbl>
          </a:graphicData>
        </a:graphic>
      </p:graphicFrame>
      <p:sp>
        <p:nvSpPr>
          <p:cNvPr id="9" name="CuadroTexto 19"/>
          <p:cNvSpPr txBox="1"/>
          <p:nvPr/>
        </p:nvSpPr>
        <p:spPr>
          <a:xfrm>
            <a:off x="5551686" y="6036906"/>
            <a:ext cx="1584177" cy="215444"/>
          </a:xfrm>
          <a:prstGeom prst="rect">
            <a:avLst/>
          </a:prstGeom>
          <a:noFill/>
        </p:spPr>
        <p:txBody>
          <a:bodyPr wrap="square" rtlCol="0">
            <a:spAutoFit/>
          </a:bodyPr>
          <a:lstStyle>
            <a:defPPr>
              <a:defRPr lang="es-CO"/>
            </a:defPPr>
            <a:lvl1pPr algn="ctr">
              <a:defRPr sz="1000">
                <a:solidFill>
                  <a:schemeClr val="bg1">
                    <a:lumMod val="50000"/>
                  </a:schemeClr>
                </a:solidFill>
              </a:defRPr>
            </a:lvl1pPr>
          </a:lstStyle>
          <a:p>
            <a:r>
              <a:rPr lang="es-CO" sz="800" dirty="0">
                <a:latin typeface="Arial" panose="020B0604020202020204" pitchFamily="34" charset="0"/>
                <a:cs typeface="Arial" panose="020B0604020202020204" pitchFamily="34" charset="0"/>
              </a:rPr>
              <a:t>Fuente: UPME </a:t>
            </a:r>
          </a:p>
        </p:txBody>
      </p:sp>
      <p:pic>
        <p:nvPicPr>
          <p:cNvPr id="13" name="Imagen 12"/>
          <p:cNvPicPr preferRelativeResize="0">
            <a:picLocks/>
          </p:cNvPicPr>
          <p:nvPr/>
        </p:nvPicPr>
        <p:blipFill>
          <a:blip r:embed="rId3"/>
          <a:stretch>
            <a:fillRect/>
          </a:stretch>
        </p:blipFill>
        <p:spPr>
          <a:xfrm>
            <a:off x="551382" y="4785673"/>
            <a:ext cx="4752530" cy="1440000"/>
          </a:xfrm>
          <a:prstGeom prst="rect">
            <a:avLst/>
          </a:prstGeom>
        </p:spPr>
      </p:pic>
      <p:pic>
        <p:nvPicPr>
          <p:cNvPr id="16" name="Imagen 15"/>
          <p:cNvPicPr>
            <a:picLocks noChangeAspect="1"/>
          </p:cNvPicPr>
          <p:nvPr/>
        </p:nvPicPr>
        <p:blipFill>
          <a:blip r:embed="rId4"/>
          <a:stretch>
            <a:fillRect/>
          </a:stretch>
        </p:blipFill>
        <p:spPr>
          <a:xfrm>
            <a:off x="5698924" y="1374207"/>
            <a:ext cx="6175290" cy="4228725"/>
          </a:xfrm>
          <a:prstGeom prst="rect">
            <a:avLst/>
          </a:prstGeom>
        </p:spPr>
      </p:pic>
    </p:spTree>
    <p:extLst>
      <p:ext uri="{BB962C8B-B14F-4D97-AF65-F5344CB8AC3E}">
        <p14:creationId xmlns:p14="http://schemas.microsoft.com/office/powerpoint/2010/main" val="3920327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a:off x="631656" y="1537047"/>
            <a:ext cx="4741747" cy="307777"/>
          </a:xfrm>
          <a:prstGeom prst="rect">
            <a:avLst/>
          </a:prstGeom>
          <a:noFill/>
        </p:spPr>
        <p:txBody>
          <a:bodyPr wrap="none" rtlCol="0">
            <a:spAutoFit/>
          </a:bodyPr>
          <a:lstStyle/>
          <a:p>
            <a:pPr algn="ctr"/>
            <a:r>
              <a:rPr lang="es-CO" sz="1400" b="1" dirty="0">
                <a:latin typeface="Arial" panose="020B0604020202020204" pitchFamily="34" charset="0"/>
                <a:ea typeface="Times New Roman" panose="02020603050405020304" pitchFamily="18" charset="0"/>
                <a:cs typeface="Arial" panose="020B0604020202020204" pitchFamily="34" charset="0"/>
              </a:rPr>
              <a:t>Proyección demanda nodal de ACPM- </a:t>
            </a:r>
            <a:r>
              <a:rPr lang="es-CO" sz="1400" b="1" dirty="0">
                <a:ea typeface="Times New Roman" panose="02020603050405020304" pitchFamily="18" charset="0"/>
                <a:cs typeface="Arial" panose="020B0604020202020204" pitchFamily="34" charset="0"/>
              </a:rPr>
              <a:t>escenario</a:t>
            </a:r>
            <a:r>
              <a:rPr lang="es-CO" sz="1400" b="1" dirty="0">
                <a:latin typeface="Arial" panose="020B0604020202020204" pitchFamily="34" charset="0"/>
                <a:ea typeface="Times New Roman" panose="02020603050405020304" pitchFamily="18" charset="0"/>
                <a:cs typeface="Arial" panose="020B0604020202020204" pitchFamily="34" charset="0"/>
              </a:rPr>
              <a:t> base</a:t>
            </a:r>
            <a:endParaRPr lang="es-ES" sz="1400" b="1" dirty="0">
              <a:latin typeface="Arial" panose="020B0604020202020204" pitchFamily="34" charset="0"/>
              <a:cs typeface="Arial" panose="020B0604020202020204" pitchFamily="34" charset="0"/>
            </a:endParaRPr>
          </a:p>
        </p:txBody>
      </p:sp>
      <p:sp>
        <p:nvSpPr>
          <p:cNvPr id="21" name="CuadroTexto 20"/>
          <p:cNvSpPr txBox="1"/>
          <p:nvPr/>
        </p:nvSpPr>
        <p:spPr>
          <a:xfrm>
            <a:off x="7632117" y="1537047"/>
            <a:ext cx="3079433" cy="307777"/>
          </a:xfrm>
          <a:prstGeom prst="rect">
            <a:avLst/>
          </a:prstGeom>
          <a:noFill/>
        </p:spPr>
        <p:txBody>
          <a:bodyPr wrap="none" rtlCol="0">
            <a:spAutoFit/>
          </a:bodyPr>
          <a:lstStyle/>
          <a:p>
            <a:pPr algn="ctr"/>
            <a:r>
              <a:rPr lang="es-CO" sz="1400" b="1" dirty="0">
                <a:ea typeface="Times New Roman" panose="02020603050405020304" pitchFamily="18" charset="0"/>
                <a:cs typeface="Arial" panose="020B0604020202020204" pitchFamily="34" charset="0"/>
              </a:rPr>
              <a:t>Proyección demanda nodal de gasolina</a:t>
            </a:r>
            <a:endParaRPr lang="es-ES" sz="1400" b="1" dirty="0">
              <a:cs typeface="Arial" panose="020B0604020202020204" pitchFamily="34" charset="0"/>
            </a:endParaRPr>
          </a:p>
        </p:txBody>
      </p:sp>
      <p:sp>
        <p:nvSpPr>
          <p:cNvPr id="11" name="CuadroTexto 10"/>
          <p:cNvSpPr txBox="1"/>
          <p:nvPr/>
        </p:nvSpPr>
        <p:spPr>
          <a:xfrm>
            <a:off x="4151786" y="993288"/>
            <a:ext cx="3403560" cy="323165"/>
          </a:xfrm>
          <a:prstGeom prst="rect">
            <a:avLst/>
          </a:prstGeom>
          <a:noFill/>
        </p:spPr>
        <p:txBody>
          <a:bodyPr wrap="none" rtlCol="0">
            <a:spAutoFit/>
          </a:bodyPr>
          <a:lstStyle/>
          <a:p>
            <a:r>
              <a:rPr lang="es-CO" sz="1500" b="1" dirty="0">
                <a:cs typeface="Arial" pitchFamily="34" charset="0"/>
              </a:rPr>
              <a:t>Escenarios de demanda de combustibles</a:t>
            </a:r>
            <a:endParaRPr lang="es-ES" sz="1500" b="1" dirty="0">
              <a:cs typeface="Arial" pitchFamily="34" charset="0"/>
            </a:endParaRPr>
          </a:p>
        </p:txBody>
      </p:sp>
      <p:sp>
        <p:nvSpPr>
          <p:cNvPr id="12" name="Rectángulo 11"/>
          <p:cNvSpPr/>
          <p:nvPr/>
        </p:nvSpPr>
        <p:spPr>
          <a:xfrm>
            <a:off x="5626743" y="600342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1 Título"/>
          <p:cNvSpPr txBox="1">
            <a:spLocks/>
          </p:cNvSpPr>
          <p:nvPr/>
        </p:nvSpPr>
        <p:spPr>
          <a:xfrm>
            <a:off x="119336" y="374480"/>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6. </a:t>
            </a:r>
            <a:r>
              <a:rPr lang="es-ES" dirty="0"/>
              <a:t>Prospectiva de demanda</a:t>
            </a:r>
          </a:p>
        </p:txBody>
      </p:sp>
      <p:pic>
        <p:nvPicPr>
          <p:cNvPr id="4" name="Imagen 3"/>
          <p:cNvPicPr>
            <a:picLocks noChangeAspect="1"/>
          </p:cNvPicPr>
          <p:nvPr/>
        </p:nvPicPr>
        <p:blipFill>
          <a:blip r:embed="rId3"/>
          <a:stretch>
            <a:fillRect/>
          </a:stretch>
        </p:blipFill>
        <p:spPr>
          <a:xfrm>
            <a:off x="119336" y="1947566"/>
            <a:ext cx="5766387" cy="3953114"/>
          </a:xfrm>
          <a:prstGeom prst="rect">
            <a:avLst/>
          </a:prstGeom>
        </p:spPr>
      </p:pic>
      <p:pic>
        <p:nvPicPr>
          <p:cNvPr id="5" name="Imagen 4"/>
          <p:cNvPicPr preferRelativeResize="0">
            <a:picLocks/>
          </p:cNvPicPr>
          <p:nvPr/>
        </p:nvPicPr>
        <p:blipFill>
          <a:blip r:embed="rId4"/>
          <a:stretch>
            <a:fillRect/>
          </a:stretch>
        </p:blipFill>
        <p:spPr>
          <a:xfrm>
            <a:off x="6255833" y="1947566"/>
            <a:ext cx="5832000" cy="3924000"/>
          </a:xfrm>
          <a:prstGeom prst="rect">
            <a:avLst/>
          </a:prstGeom>
        </p:spPr>
      </p:pic>
    </p:spTree>
    <p:extLst>
      <p:ext uri="{BB962C8B-B14F-4D97-AF65-F5344CB8AC3E}">
        <p14:creationId xmlns:p14="http://schemas.microsoft.com/office/powerpoint/2010/main" val="1504860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7120426" y="1118382"/>
            <a:ext cx="2553520" cy="307777"/>
          </a:xfrm>
          <a:prstGeom prst="rect">
            <a:avLst/>
          </a:prstGeom>
          <a:noFill/>
        </p:spPr>
        <p:txBody>
          <a:bodyPr wrap="none" rtlCol="0">
            <a:spAutoFit/>
          </a:bodyPr>
          <a:lstStyle/>
          <a:p>
            <a:pPr algn="ctr"/>
            <a:r>
              <a:rPr lang="es-CO" sz="1400" b="1" dirty="0">
                <a:ea typeface="Times New Roman" panose="02020603050405020304" pitchFamily="18" charset="0"/>
                <a:cs typeface="Arial" panose="020B0604020202020204" pitchFamily="34" charset="0"/>
              </a:rPr>
              <a:t>Distribución nodos de demanda</a:t>
            </a:r>
            <a:endParaRPr lang="es-ES" sz="1400" b="1" dirty="0">
              <a:cs typeface="Arial" panose="020B0604020202020204" pitchFamily="34" charset="0"/>
            </a:endParaRPr>
          </a:p>
        </p:txBody>
      </p:sp>
      <p:sp>
        <p:nvSpPr>
          <p:cNvPr id="13" name="1 Título"/>
          <p:cNvSpPr>
            <a:spLocks noGrp="1"/>
          </p:cNvSpPr>
          <p:nvPr>
            <p:ph type="title"/>
          </p:nvPr>
        </p:nvSpPr>
        <p:spPr>
          <a:xfrm>
            <a:off x="344596" y="404664"/>
            <a:ext cx="5967428" cy="490066"/>
          </a:xfrm>
          <a:prstGeom prst="rect">
            <a:avLst/>
          </a:prstGeom>
        </p:spPr>
        <p:txBody>
          <a:bodyPr anchor="ctr"/>
          <a:lstStyle/>
          <a:p>
            <a:r>
              <a:rPr lang="es-ES" dirty="0" smtClean="0"/>
              <a:t>6. </a:t>
            </a:r>
            <a:r>
              <a:rPr lang="es-ES" dirty="0"/>
              <a:t>Prospectiva de demanda</a:t>
            </a:r>
          </a:p>
        </p:txBody>
      </p:sp>
      <p:sp>
        <p:nvSpPr>
          <p:cNvPr id="17" name="Rectángulo 16"/>
          <p:cNvSpPr/>
          <p:nvPr/>
        </p:nvSpPr>
        <p:spPr>
          <a:xfrm>
            <a:off x="161640" y="6093296"/>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Imagen 9"/>
          <p:cNvPicPr>
            <a:picLocks noChangeAspect="1"/>
          </p:cNvPicPr>
          <p:nvPr/>
        </p:nvPicPr>
        <p:blipFill>
          <a:blip r:embed="rId2"/>
          <a:stretch>
            <a:fillRect/>
          </a:stretch>
        </p:blipFill>
        <p:spPr>
          <a:xfrm>
            <a:off x="344596" y="894730"/>
            <a:ext cx="4095220" cy="5243707"/>
          </a:xfrm>
          <a:prstGeom prst="rect">
            <a:avLst/>
          </a:prstGeom>
        </p:spPr>
      </p:pic>
      <p:pic>
        <p:nvPicPr>
          <p:cNvPr id="2" name="Imagen 1"/>
          <p:cNvPicPr>
            <a:picLocks noChangeAspect="1"/>
          </p:cNvPicPr>
          <p:nvPr/>
        </p:nvPicPr>
        <p:blipFill>
          <a:blip r:embed="rId3"/>
          <a:stretch>
            <a:fillRect/>
          </a:stretch>
        </p:blipFill>
        <p:spPr>
          <a:xfrm>
            <a:off x="4468391" y="1484784"/>
            <a:ext cx="7728306" cy="4447314"/>
          </a:xfrm>
          <a:prstGeom prst="rect">
            <a:avLst/>
          </a:prstGeom>
        </p:spPr>
      </p:pic>
    </p:spTree>
    <p:extLst>
      <p:ext uri="{BB962C8B-B14F-4D97-AF65-F5344CB8AC3E}">
        <p14:creationId xmlns:p14="http://schemas.microsoft.com/office/powerpoint/2010/main" val="2235262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a:t>7</a:t>
            </a:r>
            <a:r>
              <a:rPr lang="es-ES" dirty="0" smtClean="0"/>
              <a:t>. Balance oferta - demanda</a:t>
            </a:r>
            <a:endParaRPr lang="es-ES" dirty="0"/>
          </a:p>
        </p:txBody>
      </p:sp>
      <p:sp>
        <p:nvSpPr>
          <p:cNvPr id="8" name="CuadroTexto 7"/>
          <p:cNvSpPr txBox="1"/>
          <p:nvPr/>
        </p:nvSpPr>
        <p:spPr>
          <a:xfrm>
            <a:off x="337692" y="1092131"/>
            <a:ext cx="1462260" cy="307777"/>
          </a:xfrm>
          <a:prstGeom prst="rect">
            <a:avLst/>
          </a:prstGeom>
          <a:noFill/>
        </p:spPr>
        <p:txBody>
          <a:bodyPr wrap="none" rtlCol="0">
            <a:spAutoFit/>
          </a:bodyPr>
          <a:lstStyle/>
          <a:p>
            <a:r>
              <a:rPr lang="es-CO" altLang="es-ES" sz="1400" b="1" dirty="0">
                <a:ea typeface="Times New Roman" panose="02020603050405020304" pitchFamily="18" charset="0"/>
                <a:cs typeface="Arial" panose="020B0604020202020204" pitchFamily="34" charset="0"/>
              </a:rPr>
              <a:t>Balance de crudo</a:t>
            </a:r>
            <a:endParaRPr lang="es-ES" sz="1400" b="1" dirty="0">
              <a:cs typeface="Arial" panose="020B0604020202020204" pitchFamily="34" charset="0"/>
            </a:endParaRPr>
          </a:p>
        </p:txBody>
      </p:sp>
      <p:sp>
        <p:nvSpPr>
          <p:cNvPr id="11" name="Rectángulo 10"/>
          <p:cNvSpPr/>
          <p:nvPr/>
        </p:nvSpPr>
        <p:spPr>
          <a:xfrm>
            <a:off x="6036193" y="6038997"/>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81236" y="1472380"/>
            <a:ext cx="6656039" cy="4320385"/>
          </a:xfrm>
          <a:prstGeom prst="rect">
            <a:avLst/>
          </a:prstGeom>
        </p:spPr>
      </p:pic>
      <p:grpSp>
        <p:nvGrpSpPr>
          <p:cNvPr id="9" name="Grupo 8"/>
          <p:cNvGrpSpPr/>
          <p:nvPr/>
        </p:nvGrpSpPr>
        <p:grpSpPr>
          <a:xfrm>
            <a:off x="7113903" y="674166"/>
            <a:ext cx="4284476" cy="5608850"/>
            <a:chOff x="7113903" y="674166"/>
            <a:chExt cx="4284476" cy="5608850"/>
          </a:xfrm>
        </p:grpSpPr>
        <p:pic>
          <p:nvPicPr>
            <p:cNvPr id="5" name="Imagen 4"/>
            <p:cNvPicPr>
              <a:picLocks noChangeAspect="1"/>
            </p:cNvPicPr>
            <p:nvPr/>
          </p:nvPicPr>
          <p:blipFill>
            <a:blip r:embed="rId4"/>
            <a:stretch>
              <a:fillRect/>
            </a:stretch>
          </p:blipFill>
          <p:spPr>
            <a:xfrm>
              <a:off x="7115484" y="815705"/>
              <a:ext cx="4281315" cy="2703676"/>
            </a:xfrm>
            <a:prstGeom prst="rect">
              <a:avLst/>
            </a:prstGeom>
          </p:spPr>
        </p:pic>
        <p:sp>
          <p:nvSpPr>
            <p:cNvPr id="13" name="CuadroTexto 12"/>
            <p:cNvSpPr txBox="1"/>
            <p:nvPr/>
          </p:nvSpPr>
          <p:spPr>
            <a:xfrm>
              <a:off x="8328248" y="674166"/>
              <a:ext cx="2424574" cy="276999"/>
            </a:xfrm>
            <a:prstGeom prst="rect">
              <a:avLst/>
            </a:prstGeom>
            <a:noFill/>
          </p:spPr>
          <p:txBody>
            <a:bodyPr wrap="none" rtlCol="0">
              <a:spAutoFit/>
            </a:bodyPr>
            <a:lstStyle/>
            <a:p>
              <a:r>
                <a:rPr lang="es-CO" altLang="es-ES" sz="1200" b="1" dirty="0" smtClean="0">
                  <a:ea typeface="Times New Roman" panose="02020603050405020304" pitchFamily="18" charset="0"/>
                  <a:cs typeface="Arial" panose="020B0604020202020204" pitchFamily="34" charset="0"/>
                </a:rPr>
                <a:t>Importación refinería de Cartagena</a:t>
              </a:r>
              <a:endParaRPr lang="es-ES" sz="1200" b="1" dirty="0">
                <a:cs typeface="Arial" panose="020B0604020202020204" pitchFamily="34" charset="0"/>
              </a:endParaRPr>
            </a:p>
          </p:txBody>
        </p:sp>
        <p:pic>
          <p:nvPicPr>
            <p:cNvPr id="7" name="Imagen 6"/>
            <p:cNvPicPr>
              <a:picLocks noChangeAspect="1"/>
            </p:cNvPicPr>
            <p:nvPr/>
          </p:nvPicPr>
          <p:blipFill>
            <a:blip r:embed="rId5"/>
            <a:stretch>
              <a:fillRect/>
            </a:stretch>
          </p:blipFill>
          <p:spPr>
            <a:xfrm>
              <a:off x="7113903" y="3601591"/>
              <a:ext cx="4284476" cy="2681425"/>
            </a:xfrm>
            <a:prstGeom prst="rect">
              <a:avLst/>
            </a:prstGeom>
          </p:spPr>
        </p:pic>
        <p:sp>
          <p:nvSpPr>
            <p:cNvPr id="14" name="CuadroTexto 13"/>
            <p:cNvSpPr txBox="1"/>
            <p:nvPr/>
          </p:nvSpPr>
          <p:spPr>
            <a:xfrm>
              <a:off x="7996938" y="3560812"/>
              <a:ext cx="2875467" cy="276999"/>
            </a:xfrm>
            <a:prstGeom prst="rect">
              <a:avLst/>
            </a:prstGeom>
            <a:noFill/>
          </p:spPr>
          <p:txBody>
            <a:bodyPr wrap="none" rtlCol="0">
              <a:spAutoFit/>
            </a:bodyPr>
            <a:lstStyle/>
            <a:p>
              <a:r>
                <a:rPr lang="es-CO" altLang="es-ES" sz="1200" b="1" dirty="0" smtClean="0">
                  <a:ea typeface="Times New Roman" panose="02020603050405020304" pitchFamily="18" charset="0"/>
                  <a:cs typeface="Arial" panose="020B0604020202020204" pitchFamily="34" charset="0"/>
                </a:rPr>
                <a:t>Importación refinería de Barrancabermeja</a:t>
              </a:r>
              <a:endParaRPr lang="es-ES" sz="1200" b="1" dirty="0">
                <a:cs typeface="Arial" panose="020B0604020202020204" pitchFamily="34" charset="0"/>
              </a:endParaRPr>
            </a:p>
          </p:txBody>
        </p:sp>
      </p:grpSp>
    </p:spTree>
    <p:extLst>
      <p:ext uri="{BB962C8B-B14F-4D97-AF65-F5344CB8AC3E}">
        <p14:creationId xmlns:p14="http://schemas.microsoft.com/office/powerpoint/2010/main" val="2590478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a:t>7</a:t>
            </a:r>
            <a:r>
              <a:rPr lang="es-ES" dirty="0" smtClean="0"/>
              <a:t>. Balance oferta - demanda</a:t>
            </a:r>
            <a:endParaRPr lang="es-ES" dirty="0"/>
          </a:p>
        </p:txBody>
      </p:sp>
      <p:sp>
        <p:nvSpPr>
          <p:cNvPr id="14" name="CuadroTexto 13"/>
          <p:cNvSpPr txBox="1"/>
          <p:nvPr/>
        </p:nvSpPr>
        <p:spPr>
          <a:xfrm>
            <a:off x="1570738" y="1370509"/>
            <a:ext cx="3170548" cy="307777"/>
          </a:xfrm>
          <a:prstGeom prst="rect">
            <a:avLst/>
          </a:prstGeom>
          <a:noFill/>
        </p:spPr>
        <p:txBody>
          <a:bodyPr wrap="none" rtlCol="0" anchor="ctr">
            <a:spAutoFit/>
          </a:bodyPr>
          <a:lstStyle/>
          <a:p>
            <a:pPr algn="ctr"/>
            <a:r>
              <a:rPr lang="es-CO" sz="1400" b="1" dirty="0">
                <a:ea typeface="Times New Roman" panose="02020603050405020304" pitchFamily="18" charset="0"/>
                <a:cs typeface="Arial" panose="020B0604020202020204" pitchFamily="34" charset="0"/>
              </a:rPr>
              <a:t>Balance nacional  ACPM- escenario base</a:t>
            </a:r>
            <a:endParaRPr lang="es-ES" sz="1400" b="1" dirty="0">
              <a:cs typeface="Arial" panose="020B0604020202020204" pitchFamily="34" charset="0"/>
            </a:endParaRPr>
          </a:p>
        </p:txBody>
      </p:sp>
      <p:sp>
        <p:nvSpPr>
          <p:cNvPr id="9" name="Rectángulo 8"/>
          <p:cNvSpPr/>
          <p:nvPr/>
        </p:nvSpPr>
        <p:spPr>
          <a:xfrm>
            <a:off x="6096000" y="6065683"/>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2495600" y="206084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preferRelativeResize="0">
            <a:picLocks/>
          </p:cNvPicPr>
          <p:nvPr/>
        </p:nvPicPr>
        <p:blipFill>
          <a:blip r:embed="rId2"/>
          <a:stretch>
            <a:fillRect/>
          </a:stretch>
        </p:blipFill>
        <p:spPr>
          <a:xfrm>
            <a:off x="30460" y="1601405"/>
            <a:ext cx="6120000" cy="4572000"/>
          </a:xfrm>
          <a:prstGeom prst="rect">
            <a:avLst/>
          </a:prstGeom>
        </p:spPr>
      </p:pic>
      <p:pic>
        <p:nvPicPr>
          <p:cNvPr id="7" name="Imagen 6"/>
          <p:cNvPicPr>
            <a:picLocks noChangeAspect="1"/>
          </p:cNvPicPr>
          <p:nvPr/>
        </p:nvPicPr>
        <p:blipFill>
          <a:blip r:embed="rId3"/>
          <a:stretch>
            <a:fillRect/>
          </a:stretch>
        </p:blipFill>
        <p:spPr>
          <a:xfrm>
            <a:off x="7054739" y="980728"/>
            <a:ext cx="4351451" cy="2631684"/>
          </a:xfrm>
          <a:prstGeom prst="rect">
            <a:avLst/>
          </a:prstGeom>
        </p:spPr>
      </p:pic>
      <p:pic>
        <p:nvPicPr>
          <p:cNvPr id="11" name="Imagen 10"/>
          <p:cNvPicPr>
            <a:picLocks noChangeAspect="1"/>
          </p:cNvPicPr>
          <p:nvPr/>
        </p:nvPicPr>
        <p:blipFill>
          <a:blip r:embed="rId4"/>
          <a:stretch>
            <a:fillRect/>
          </a:stretch>
        </p:blipFill>
        <p:spPr>
          <a:xfrm>
            <a:off x="7070464" y="3617370"/>
            <a:ext cx="4320000" cy="2625657"/>
          </a:xfrm>
          <a:prstGeom prst="rect">
            <a:avLst/>
          </a:prstGeom>
        </p:spPr>
      </p:pic>
    </p:spTree>
    <p:extLst>
      <p:ext uri="{BB962C8B-B14F-4D97-AF65-F5344CB8AC3E}">
        <p14:creationId xmlns:p14="http://schemas.microsoft.com/office/powerpoint/2010/main" val="2761626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smtClean="0"/>
              <a:t>7. Balance oferta - demanda</a:t>
            </a:r>
            <a:endParaRPr lang="es-ES" dirty="0"/>
          </a:p>
        </p:txBody>
      </p:sp>
      <p:sp>
        <p:nvSpPr>
          <p:cNvPr id="14" name="CuadroTexto 13"/>
          <p:cNvSpPr txBox="1"/>
          <p:nvPr/>
        </p:nvSpPr>
        <p:spPr>
          <a:xfrm>
            <a:off x="1471834" y="1370509"/>
            <a:ext cx="3368359" cy="307777"/>
          </a:xfrm>
          <a:prstGeom prst="rect">
            <a:avLst/>
          </a:prstGeom>
          <a:noFill/>
        </p:spPr>
        <p:txBody>
          <a:bodyPr wrap="none" rtlCol="0" anchor="ctr">
            <a:spAutoFit/>
          </a:bodyPr>
          <a:lstStyle/>
          <a:p>
            <a:pPr algn="ctr"/>
            <a:r>
              <a:rPr lang="es-CO" sz="1400" b="1" dirty="0">
                <a:ea typeface="Times New Roman" panose="02020603050405020304" pitchFamily="18" charset="0"/>
                <a:cs typeface="Arial" panose="020B0604020202020204" pitchFamily="34" charset="0"/>
              </a:rPr>
              <a:t>Balance nacional  </a:t>
            </a:r>
            <a:r>
              <a:rPr lang="es-CO" sz="1400" b="1" dirty="0" smtClean="0">
                <a:ea typeface="Times New Roman" panose="02020603050405020304" pitchFamily="18" charset="0"/>
                <a:cs typeface="Arial" panose="020B0604020202020204" pitchFamily="34" charset="0"/>
              </a:rPr>
              <a:t>gasolina - </a:t>
            </a:r>
            <a:r>
              <a:rPr lang="es-CO" sz="1400" b="1" dirty="0">
                <a:ea typeface="Times New Roman" panose="02020603050405020304" pitchFamily="18" charset="0"/>
                <a:cs typeface="Arial" panose="020B0604020202020204" pitchFamily="34" charset="0"/>
              </a:rPr>
              <a:t>escenario base</a:t>
            </a:r>
            <a:endParaRPr lang="es-ES" sz="1400" b="1" dirty="0">
              <a:cs typeface="Arial" panose="020B0604020202020204" pitchFamily="34" charset="0"/>
            </a:endParaRPr>
          </a:p>
        </p:txBody>
      </p:sp>
      <p:sp>
        <p:nvSpPr>
          <p:cNvPr id="9" name="Rectángulo 8"/>
          <p:cNvSpPr/>
          <p:nvPr/>
        </p:nvSpPr>
        <p:spPr>
          <a:xfrm>
            <a:off x="6096000" y="6065683"/>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2495600" y="206084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preferRelativeResize="0">
            <a:picLocks/>
          </p:cNvPicPr>
          <p:nvPr/>
        </p:nvPicPr>
        <p:blipFill>
          <a:blip r:embed="rId2"/>
          <a:stretch>
            <a:fillRect/>
          </a:stretch>
        </p:blipFill>
        <p:spPr>
          <a:xfrm>
            <a:off x="174760" y="1673683"/>
            <a:ext cx="6120000" cy="4392000"/>
          </a:xfrm>
          <a:prstGeom prst="rect">
            <a:avLst/>
          </a:prstGeom>
        </p:spPr>
      </p:pic>
      <p:grpSp>
        <p:nvGrpSpPr>
          <p:cNvPr id="15" name="Grupo 14"/>
          <p:cNvGrpSpPr/>
          <p:nvPr/>
        </p:nvGrpSpPr>
        <p:grpSpPr>
          <a:xfrm>
            <a:off x="6807014" y="816842"/>
            <a:ext cx="4628243" cy="5373861"/>
            <a:chOff x="6807014" y="816842"/>
            <a:chExt cx="4628243" cy="5373861"/>
          </a:xfrm>
        </p:grpSpPr>
        <p:pic>
          <p:nvPicPr>
            <p:cNvPr id="8" name="Imagen 7"/>
            <p:cNvPicPr preferRelativeResize="0">
              <a:picLocks/>
            </p:cNvPicPr>
            <p:nvPr/>
          </p:nvPicPr>
          <p:blipFill>
            <a:blip r:embed="rId3"/>
            <a:stretch>
              <a:fillRect/>
            </a:stretch>
          </p:blipFill>
          <p:spPr>
            <a:xfrm>
              <a:off x="6807014" y="816842"/>
              <a:ext cx="4628243" cy="2682246"/>
            </a:xfrm>
            <a:prstGeom prst="rect">
              <a:avLst/>
            </a:prstGeom>
          </p:spPr>
        </p:pic>
        <p:pic>
          <p:nvPicPr>
            <p:cNvPr id="10" name="Imagen 9"/>
            <p:cNvPicPr preferRelativeResize="0">
              <a:picLocks/>
            </p:cNvPicPr>
            <p:nvPr/>
          </p:nvPicPr>
          <p:blipFill>
            <a:blip r:embed="rId4"/>
            <a:stretch>
              <a:fillRect/>
            </a:stretch>
          </p:blipFill>
          <p:spPr>
            <a:xfrm>
              <a:off x="6807014" y="3508457"/>
              <a:ext cx="4628243" cy="2682246"/>
            </a:xfrm>
            <a:prstGeom prst="rect">
              <a:avLst/>
            </a:prstGeom>
          </p:spPr>
        </p:pic>
      </p:grpSp>
    </p:spTree>
    <p:extLst>
      <p:ext uri="{BB962C8B-B14F-4D97-AF65-F5344CB8AC3E}">
        <p14:creationId xmlns:p14="http://schemas.microsoft.com/office/powerpoint/2010/main" val="424095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5E"/>
        </a:soli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7551604" cy="490066"/>
          </a:xfrm>
          <a:prstGeom prst="rect">
            <a:avLst/>
          </a:prstGeom>
        </p:spPr>
        <p:txBody>
          <a:bodyPr anchor="ctr"/>
          <a:lstStyle/>
          <a:p>
            <a:r>
              <a:rPr lang="es-ES" dirty="0" smtClean="0"/>
              <a:t>1. Contexto Internacional</a:t>
            </a:r>
            <a:endParaRPr lang="es-ES" dirty="0">
              <a:solidFill>
                <a:srgbClr val="FF0000"/>
              </a:solidFill>
            </a:endParaRPr>
          </a:p>
        </p:txBody>
      </p:sp>
      <p:sp>
        <p:nvSpPr>
          <p:cNvPr id="4" name="1 CuadroTexto"/>
          <p:cNvSpPr txBox="1"/>
          <p:nvPr/>
        </p:nvSpPr>
        <p:spPr>
          <a:xfrm>
            <a:off x="7436973" y="5088226"/>
            <a:ext cx="3240360" cy="1107996"/>
          </a:xfrm>
          <a:prstGeom prst="rect">
            <a:avLst/>
          </a:prstGeom>
          <a:noFill/>
          <a:ln w="22225">
            <a:solidFill>
              <a:srgbClr val="008000"/>
            </a:solidFill>
          </a:ln>
        </p:spPr>
        <p:txBody>
          <a:bodyPr wrap="square" lIns="36000" tIns="0" rIns="0" bIns="0" rtlCol="0">
            <a:spAutoFit/>
          </a:bodyPr>
          <a:lstStyle/>
          <a:p>
            <a:pPr>
              <a:lnSpc>
                <a:spcPct val="150000"/>
              </a:lnSpc>
            </a:pPr>
            <a:r>
              <a:rPr lang="es-MX" sz="1200" dirty="0">
                <a:cs typeface="Arial" panose="020B0604020202020204" pitchFamily="34" charset="0"/>
              </a:rPr>
              <a:t>Reservas probadas: </a:t>
            </a:r>
            <a:r>
              <a:rPr lang="es-MX" sz="1200" b="1" dirty="0">
                <a:cs typeface="Arial" panose="020B0604020202020204" pitchFamily="34" charset="0"/>
              </a:rPr>
              <a:t>1.696 Millardos </a:t>
            </a:r>
            <a:r>
              <a:rPr lang="es-MX" sz="1200" b="1" dirty="0" smtClean="0">
                <a:cs typeface="Arial" panose="020B0604020202020204" pitchFamily="34" charset="0"/>
              </a:rPr>
              <a:t>BBL</a:t>
            </a:r>
            <a:endParaRPr lang="es-MX" sz="1200" b="1" dirty="0">
              <a:cs typeface="Arial" panose="020B0604020202020204" pitchFamily="34" charset="0"/>
            </a:endParaRPr>
          </a:p>
          <a:p>
            <a:pPr>
              <a:lnSpc>
                <a:spcPct val="150000"/>
              </a:lnSpc>
            </a:pPr>
            <a:r>
              <a:rPr lang="es-MX" sz="1200" dirty="0">
                <a:cs typeface="Arial" panose="020B0604020202020204" pitchFamily="34" charset="0"/>
              </a:rPr>
              <a:t>Producción: </a:t>
            </a:r>
            <a:r>
              <a:rPr lang="es-MX" sz="1200" b="1" dirty="0">
                <a:cs typeface="Arial" panose="020B0604020202020204" pitchFamily="34" charset="0"/>
              </a:rPr>
              <a:t>92,6 </a:t>
            </a:r>
            <a:r>
              <a:rPr lang="es-MX" sz="1200" b="1" dirty="0" smtClean="0">
                <a:cs typeface="Arial" panose="020B0604020202020204" pitchFamily="34" charset="0"/>
              </a:rPr>
              <a:t>MBBL/día</a:t>
            </a:r>
            <a:endParaRPr lang="es-MX" sz="1200" b="1" dirty="0">
              <a:cs typeface="Arial" panose="020B0604020202020204" pitchFamily="34" charset="0"/>
            </a:endParaRPr>
          </a:p>
          <a:p>
            <a:pPr>
              <a:lnSpc>
                <a:spcPct val="150000"/>
              </a:lnSpc>
            </a:pPr>
            <a:r>
              <a:rPr lang="es-MX" sz="1200" dirty="0">
                <a:cs typeface="Arial" panose="020B0604020202020204" pitchFamily="34" charset="0"/>
              </a:rPr>
              <a:t>Consumo: </a:t>
            </a:r>
            <a:r>
              <a:rPr lang="es-MX" sz="1200" b="1" dirty="0">
                <a:cs typeface="Arial" panose="020B0604020202020204" pitchFamily="34" charset="0"/>
              </a:rPr>
              <a:t>98,1 </a:t>
            </a:r>
            <a:r>
              <a:rPr lang="es-MX" sz="1200" b="1" dirty="0" smtClean="0">
                <a:cs typeface="Arial" panose="020B0604020202020204" pitchFamily="34" charset="0"/>
              </a:rPr>
              <a:t>MBBL/día</a:t>
            </a:r>
            <a:endParaRPr lang="es-MX" sz="1200" b="1" dirty="0">
              <a:cs typeface="Arial" panose="020B0604020202020204" pitchFamily="34" charset="0"/>
            </a:endParaRPr>
          </a:p>
          <a:p>
            <a:pPr>
              <a:lnSpc>
                <a:spcPct val="150000"/>
              </a:lnSpc>
            </a:pPr>
            <a:r>
              <a:rPr lang="es-MX" sz="1200" dirty="0">
                <a:cs typeface="Arial" panose="020B0604020202020204" pitchFamily="34" charset="0"/>
              </a:rPr>
              <a:t>Capacidad de refinación: </a:t>
            </a:r>
            <a:r>
              <a:rPr lang="es-MX" sz="1200" b="1" dirty="0">
                <a:cs typeface="Arial" panose="020B0604020202020204" pitchFamily="34" charset="0"/>
              </a:rPr>
              <a:t>92,2 </a:t>
            </a:r>
            <a:r>
              <a:rPr lang="es-MX" sz="1200" b="1" dirty="0" smtClean="0">
                <a:cs typeface="Arial" panose="020B0604020202020204" pitchFamily="34" charset="0"/>
              </a:rPr>
              <a:t>MBBL/día</a:t>
            </a:r>
            <a:endParaRPr lang="es-MX" sz="1200" b="1" dirty="0">
              <a:cs typeface="Arial" panose="020B0604020202020204" pitchFamily="34" charset="0"/>
            </a:endParaRPr>
          </a:p>
        </p:txBody>
      </p:sp>
      <p:sp>
        <p:nvSpPr>
          <p:cNvPr id="8" name="CuadroTexto 7"/>
          <p:cNvSpPr txBox="1"/>
          <p:nvPr/>
        </p:nvSpPr>
        <p:spPr>
          <a:xfrm>
            <a:off x="6152743" y="1274486"/>
            <a:ext cx="2953181" cy="292388"/>
          </a:xfrm>
          <a:prstGeom prst="rect">
            <a:avLst/>
          </a:prstGeom>
          <a:noFill/>
        </p:spPr>
        <p:txBody>
          <a:bodyPr wrap="none" rtlCol="0" anchor="ctr">
            <a:spAutoFit/>
          </a:bodyPr>
          <a:lstStyle/>
          <a:p>
            <a:pPr algn="ctr"/>
            <a:r>
              <a:rPr lang="es-CO" sz="1300" b="1" dirty="0">
                <a:ea typeface="Times New Roman" panose="02020603050405020304" pitchFamily="18" charset="0"/>
                <a:cs typeface="Arial" panose="020B0604020202020204" pitchFamily="34" charset="0"/>
              </a:rPr>
              <a:t>Distribución mundial de reservas </a:t>
            </a:r>
            <a:r>
              <a:rPr lang="es-CO" sz="1300" b="1" dirty="0" smtClean="0">
                <a:ea typeface="Times New Roman" panose="02020603050405020304" pitchFamily="18" charset="0"/>
                <a:cs typeface="Arial" panose="020B0604020202020204" pitchFamily="34" charset="0"/>
              </a:rPr>
              <a:t>Crudo </a:t>
            </a:r>
            <a:endParaRPr lang="es-ES" sz="1300" b="1" dirty="0">
              <a:cs typeface="Arial" panose="020B0604020202020204" pitchFamily="34" charset="0"/>
            </a:endParaRPr>
          </a:p>
        </p:txBody>
      </p:sp>
      <p:sp>
        <p:nvSpPr>
          <p:cNvPr id="11" name="CuadroTexto 10"/>
          <p:cNvSpPr txBox="1"/>
          <p:nvPr/>
        </p:nvSpPr>
        <p:spPr>
          <a:xfrm>
            <a:off x="9502051" y="1274486"/>
            <a:ext cx="2148345" cy="292388"/>
          </a:xfrm>
          <a:prstGeom prst="rect">
            <a:avLst/>
          </a:prstGeom>
          <a:noFill/>
        </p:spPr>
        <p:txBody>
          <a:bodyPr wrap="none" rtlCol="0" anchor="ctr">
            <a:spAutoFit/>
          </a:bodyPr>
          <a:lstStyle/>
          <a:p>
            <a:pPr algn="ctr"/>
            <a:r>
              <a:rPr lang="es-CO" sz="1300" b="1" dirty="0">
                <a:ea typeface="Times New Roman" panose="02020603050405020304" pitchFamily="18" charset="0"/>
                <a:cs typeface="Arial" panose="020B0604020202020204" pitchFamily="34" charset="0"/>
              </a:rPr>
              <a:t>Consumo mundial de </a:t>
            </a:r>
            <a:r>
              <a:rPr lang="es-CO" sz="1300" b="1" dirty="0" smtClean="0">
                <a:ea typeface="Times New Roman" panose="02020603050405020304" pitchFamily="18" charset="0"/>
                <a:cs typeface="Arial" panose="020B0604020202020204" pitchFamily="34" charset="0"/>
              </a:rPr>
              <a:t>Crudo </a:t>
            </a:r>
            <a:endParaRPr lang="es-ES" sz="1300" b="1" dirty="0">
              <a:cs typeface="Arial" panose="020B0604020202020204" pitchFamily="34" charset="0"/>
            </a:endParaRPr>
          </a:p>
        </p:txBody>
      </p:sp>
      <p:graphicFrame>
        <p:nvGraphicFramePr>
          <p:cNvPr id="26" name="Gráfico 25"/>
          <p:cNvGraphicFramePr>
            <a:graphicFrameLocks/>
          </p:cNvGraphicFramePr>
          <p:nvPr>
            <p:extLst>
              <p:ext uri="{D42A27DB-BD31-4B8C-83A1-F6EECF244321}">
                <p14:modId xmlns:p14="http://schemas.microsoft.com/office/powerpoint/2010/main" val="633915923"/>
              </p:ext>
            </p:extLst>
          </p:nvPr>
        </p:nvGraphicFramePr>
        <p:xfrm>
          <a:off x="5950918" y="1553688"/>
          <a:ext cx="3135336" cy="3433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Gráfico 26"/>
          <p:cNvGraphicFramePr>
            <a:graphicFrameLocks/>
          </p:cNvGraphicFramePr>
          <p:nvPr>
            <p:extLst>
              <p:ext uri="{D42A27DB-BD31-4B8C-83A1-F6EECF244321}">
                <p14:modId xmlns:p14="http://schemas.microsoft.com/office/powerpoint/2010/main" val="2880341262"/>
              </p:ext>
            </p:extLst>
          </p:nvPr>
        </p:nvGraphicFramePr>
        <p:xfrm>
          <a:off x="9057153" y="1553688"/>
          <a:ext cx="3038142" cy="34332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áfico 27"/>
          <p:cNvGraphicFramePr>
            <a:graphicFrameLocks/>
          </p:cNvGraphicFramePr>
          <p:nvPr>
            <p:extLst>
              <p:ext uri="{D42A27DB-BD31-4B8C-83A1-F6EECF244321}">
                <p14:modId xmlns:p14="http://schemas.microsoft.com/office/powerpoint/2010/main" val="2306642315"/>
              </p:ext>
            </p:extLst>
          </p:nvPr>
        </p:nvGraphicFramePr>
        <p:xfrm>
          <a:off x="228847" y="1582262"/>
          <a:ext cx="4608512" cy="3404663"/>
        </p:xfrm>
        <a:graphic>
          <a:graphicData uri="http://schemas.openxmlformats.org/drawingml/2006/chart">
            <c:chart xmlns:c="http://schemas.openxmlformats.org/drawingml/2006/chart" xmlns:r="http://schemas.openxmlformats.org/officeDocument/2006/relationships" r:id="rId5"/>
          </a:graphicData>
        </a:graphic>
      </p:graphicFrame>
      <p:sp>
        <p:nvSpPr>
          <p:cNvPr id="29" name="CuadroTexto 28"/>
          <p:cNvSpPr txBox="1"/>
          <p:nvPr/>
        </p:nvSpPr>
        <p:spPr>
          <a:xfrm>
            <a:off x="1011052" y="1274486"/>
            <a:ext cx="3044102" cy="292388"/>
          </a:xfrm>
          <a:prstGeom prst="rect">
            <a:avLst/>
          </a:prstGeom>
          <a:noFill/>
        </p:spPr>
        <p:txBody>
          <a:bodyPr wrap="none" rtlCol="0" anchor="ctr">
            <a:spAutoFit/>
          </a:bodyPr>
          <a:lstStyle/>
          <a:p>
            <a:pPr algn="ctr"/>
            <a:r>
              <a:rPr lang="es-CO" sz="1300" b="1" dirty="0" smtClean="0">
                <a:ea typeface="Times New Roman" panose="02020603050405020304" pitchFamily="18" charset="0"/>
                <a:cs typeface="Arial" panose="020B0604020202020204" pitchFamily="34" charset="0"/>
              </a:rPr>
              <a:t>Consumo mundial energía primaria 2017 </a:t>
            </a:r>
            <a:endParaRPr lang="es-ES" sz="1300" b="1" dirty="0">
              <a:cs typeface="Arial" panose="020B0604020202020204" pitchFamily="34" charset="0"/>
            </a:endParaRPr>
          </a:p>
        </p:txBody>
      </p:sp>
      <p:sp>
        <p:nvSpPr>
          <p:cNvPr id="30" name="1 CuadroTexto"/>
          <p:cNvSpPr txBox="1"/>
          <p:nvPr/>
        </p:nvSpPr>
        <p:spPr>
          <a:xfrm>
            <a:off x="722237" y="5075676"/>
            <a:ext cx="3888432" cy="1107996"/>
          </a:xfrm>
          <a:prstGeom prst="rect">
            <a:avLst/>
          </a:prstGeom>
          <a:noFill/>
          <a:ln w="22225">
            <a:solidFill>
              <a:srgbClr val="008000"/>
            </a:solidFill>
          </a:ln>
        </p:spPr>
        <p:txBody>
          <a:bodyPr wrap="square" lIns="36000" tIns="0" rIns="0" bIns="0" rtlCol="0">
            <a:spAutoFit/>
          </a:bodyPr>
          <a:lstStyle/>
          <a:p>
            <a:pPr>
              <a:lnSpc>
                <a:spcPct val="150000"/>
              </a:lnSpc>
            </a:pPr>
            <a:r>
              <a:rPr lang="es-MX" sz="1200" dirty="0" smtClean="0">
                <a:cs typeface="Arial" panose="020B0604020202020204" pitchFamily="34" charset="0"/>
              </a:rPr>
              <a:t>Consumo mundial de energía: </a:t>
            </a:r>
            <a:r>
              <a:rPr lang="es-MX" sz="1200" b="1" dirty="0" smtClean="0">
                <a:cs typeface="Arial" panose="020B0604020202020204" pitchFamily="34" charset="0"/>
              </a:rPr>
              <a:t>13.511 MTEP </a:t>
            </a:r>
            <a:endParaRPr lang="es-MX" sz="1200" b="1" dirty="0">
              <a:cs typeface="Arial" panose="020B0604020202020204" pitchFamily="34" charset="0"/>
            </a:endParaRPr>
          </a:p>
          <a:p>
            <a:pPr>
              <a:lnSpc>
                <a:spcPct val="150000"/>
              </a:lnSpc>
            </a:pPr>
            <a:r>
              <a:rPr lang="es-MX" sz="1200" dirty="0" smtClean="0">
                <a:cs typeface="Arial" panose="020B0604020202020204" pitchFamily="34" charset="0"/>
              </a:rPr>
              <a:t>Petróleo: </a:t>
            </a:r>
            <a:r>
              <a:rPr lang="es-MX" sz="1200" b="1" dirty="0" smtClean="0">
                <a:cs typeface="Arial" panose="020B0604020202020204" pitchFamily="34" charset="0"/>
              </a:rPr>
              <a:t>34,2%                        </a:t>
            </a:r>
            <a:r>
              <a:rPr lang="es-MX" sz="1200" dirty="0" smtClean="0">
                <a:cs typeface="Arial" panose="020B0604020202020204" pitchFamily="34" charset="0"/>
              </a:rPr>
              <a:t>Gas Natural: </a:t>
            </a:r>
            <a:r>
              <a:rPr lang="es-MX" sz="1200" b="1" dirty="0" smtClean="0">
                <a:cs typeface="Arial" panose="020B0604020202020204" pitchFamily="34" charset="0"/>
              </a:rPr>
              <a:t>23,4%</a:t>
            </a:r>
            <a:endParaRPr lang="es-MX" sz="1200" b="1" dirty="0">
              <a:cs typeface="Arial" panose="020B0604020202020204" pitchFamily="34" charset="0"/>
            </a:endParaRPr>
          </a:p>
          <a:p>
            <a:pPr>
              <a:lnSpc>
                <a:spcPct val="150000"/>
              </a:lnSpc>
            </a:pPr>
            <a:r>
              <a:rPr lang="es-MX" sz="1200" dirty="0" smtClean="0">
                <a:cs typeface="Arial" panose="020B0604020202020204" pitchFamily="34" charset="0"/>
              </a:rPr>
              <a:t>Carbón: </a:t>
            </a:r>
            <a:r>
              <a:rPr lang="es-MX" sz="1200" b="1" dirty="0" smtClean="0">
                <a:cs typeface="Arial" panose="020B0604020202020204" pitchFamily="34" charset="0"/>
              </a:rPr>
              <a:t>27,6%                          </a:t>
            </a:r>
            <a:r>
              <a:rPr lang="es-MX" sz="1200" dirty="0" smtClean="0">
                <a:cs typeface="Arial" panose="020B0604020202020204" pitchFamily="34" charset="0"/>
              </a:rPr>
              <a:t>Nuclear: </a:t>
            </a:r>
            <a:r>
              <a:rPr lang="es-MX" sz="1200" b="1" dirty="0" smtClean="0">
                <a:cs typeface="Arial" panose="020B0604020202020204" pitchFamily="34" charset="0"/>
              </a:rPr>
              <a:t>4,4%    </a:t>
            </a:r>
          </a:p>
          <a:p>
            <a:pPr>
              <a:lnSpc>
                <a:spcPct val="150000"/>
              </a:lnSpc>
            </a:pPr>
            <a:r>
              <a:rPr lang="es-MX" sz="1200" dirty="0" smtClean="0">
                <a:cs typeface="Arial" panose="020B0604020202020204" pitchFamily="34" charset="0"/>
              </a:rPr>
              <a:t>Hidroenergía: </a:t>
            </a:r>
            <a:r>
              <a:rPr lang="es-MX" sz="1200" b="1" dirty="0" smtClean="0">
                <a:cs typeface="Arial" panose="020B0604020202020204" pitchFamily="34" charset="0"/>
              </a:rPr>
              <a:t>6,8%                  </a:t>
            </a:r>
            <a:r>
              <a:rPr lang="es-MX" sz="1200" dirty="0" smtClean="0">
                <a:cs typeface="Arial" panose="020B0604020202020204" pitchFamily="34" charset="0"/>
              </a:rPr>
              <a:t>Renovables: </a:t>
            </a:r>
            <a:r>
              <a:rPr lang="es-MX" sz="1200" b="1" dirty="0" smtClean="0">
                <a:cs typeface="Arial" panose="020B0604020202020204" pitchFamily="34" charset="0"/>
              </a:rPr>
              <a:t>3,6 % </a:t>
            </a:r>
            <a:endParaRPr lang="es-MX" sz="1200" b="1" dirty="0">
              <a:cs typeface="Arial" panose="020B0604020202020204" pitchFamily="34" charset="0"/>
            </a:endParaRPr>
          </a:p>
        </p:txBody>
      </p:sp>
      <p:sp>
        <p:nvSpPr>
          <p:cNvPr id="31" name="Rectángulo 30"/>
          <p:cNvSpPr/>
          <p:nvPr/>
        </p:nvSpPr>
        <p:spPr>
          <a:xfrm>
            <a:off x="-25882" y="6068256"/>
            <a:ext cx="691216" cy="230832"/>
          </a:xfrm>
          <a:prstGeom prst="rect">
            <a:avLst/>
          </a:prstGeom>
        </p:spPr>
        <p:txBody>
          <a:bodyPr wrap="none">
            <a:spAutoFit/>
          </a:bodyPr>
          <a:lstStyle/>
          <a:p>
            <a:pPr algn="ctr">
              <a:spcBef>
                <a:spcPts val="600"/>
              </a:spcBef>
            </a:pPr>
            <a:r>
              <a:rPr lang="es-CO" sz="900" dirty="0">
                <a:solidFill>
                  <a:schemeClr val="bg1">
                    <a:lumMod val="50000"/>
                  </a:schemeClr>
                </a:solidFill>
                <a:ea typeface="Calibri" panose="020F0502020204030204" pitchFamily="34" charset="0"/>
                <a:cs typeface="Arial" panose="020B0604020202020204" pitchFamily="34" charset="0"/>
              </a:rPr>
              <a:t>Fuente: </a:t>
            </a:r>
            <a:r>
              <a:rPr lang="es-CO" sz="900" dirty="0" smtClean="0">
                <a:solidFill>
                  <a:schemeClr val="bg1">
                    <a:lumMod val="50000"/>
                  </a:schemeClr>
                </a:solidFill>
                <a:ea typeface="Calibri" panose="020F0502020204030204" pitchFamily="34" charset="0"/>
                <a:cs typeface="Arial" panose="020B0604020202020204" pitchFamily="34" charset="0"/>
              </a:rPr>
              <a:t>BP</a:t>
            </a:r>
            <a:endParaRPr lang="es-ES" sz="900" dirty="0">
              <a:solidFill>
                <a:schemeClr val="bg1">
                  <a:lumMod val="50000"/>
                </a:schemeClr>
              </a:solidFill>
              <a:ea typeface="Times New Roman" panose="02020603050405020304" pitchFamily="18" charset="0"/>
              <a:cs typeface="Arial" panose="020B0604020202020204" pitchFamily="34" charset="0"/>
            </a:endParaRPr>
          </a:p>
        </p:txBody>
      </p:sp>
      <p:sp>
        <p:nvSpPr>
          <p:cNvPr id="32" name="Rectángulo 31"/>
          <p:cNvSpPr/>
          <p:nvPr/>
        </p:nvSpPr>
        <p:spPr>
          <a:xfrm>
            <a:off x="6528048" y="6062898"/>
            <a:ext cx="691216" cy="230832"/>
          </a:xfrm>
          <a:prstGeom prst="rect">
            <a:avLst/>
          </a:prstGeom>
        </p:spPr>
        <p:txBody>
          <a:bodyPr wrap="none">
            <a:spAutoFit/>
          </a:bodyPr>
          <a:lstStyle/>
          <a:p>
            <a:pPr algn="ctr">
              <a:spcBef>
                <a:spcPts val="600"/>
              </a:spcBef>
            </a:pPr>
            <a:r>
              <a:rPr lang="es-CO" sz="900" dirty="0">
                <a:solidFill>
                  <a:schemeClr val="bg1">
                    <a:lumMod val="50000"/>
                  </a:schemeClr>
                </a:solidFill>
                <a:ea typeface="Calibri" panose="020F0502020204030204" pitchFamily="34" charset="0"/>
                <a:cs typeface="Arial" panose="020B0604020202020204" pitchFamily="34" charset="0"/>
              </a:rPr>
              <a:t>Fuente: </a:t>
            </a:r>
            <a:r>
              <a:rPr lang="es-CO" sz="900" dirty="0" smtClean="0">
                <a:solidFill>
                  <a:schemeClr val="bg1">
                    <a:lumMod val="50000"/>
                  </a:schemeClr>
                </a:solidFill>
                <a:ea typeface="Calibri" panose="020F0502020204030204" pitchFamily="34" charset="0"/>
                <a:cs typeface="Arial" panose="020B0604020202020204" pitchFamily="34" charset="0"/>
              </a:rPr>
              <a:t>BP</a:t>
            </a:r>
            <a:endParaRPr lang="es-ES" sz="900" dirty="0">
              <a:solidFill>
                <a:schemeClr val="bg1">
                  <a:lumMod val="50000"/>
                </a:schemeClr>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70021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smtClean="0"/>
              <a:t>7. Balance oferta - demanda</a:t>
            </a:r>
            <a:endParaRPr lang="es-ES" dirty="0"/>
          </a:p>
        </p:txBody>
      </p:sp>
      <p:sp>
        <p:nvSpPr>
          <p:cNvPr id="14" name="CuadroTexto 13"/>
          <p:cNvSpPr txBox="1"/>
          <p:nvPr/>
        </p:nvSpPr>
        <p:spPr>
          <a:xfrm>
            <a:off x="1672883" y="1370509"/>
            <a:ext cx="2966261" cy="307777"/>
          </a:xfrm>
          <a:prstGeom prst="rect">
            <a:avLst/>
          </a:prstGeom>
          <a:noFill/>
        </p:spPr>
        <p:txBody>
          <a:bodyPr wrap="none" rtlCol="0" anchor="ctr">
            <a:spAutoFit/>
          </a:bodyPr>
          <a:lstStyle/>
          <a:p>
            <a:pPr algn="ctr"/>
            <a:r>
              <a:rPr lang="es-CO" sz="1400" b="1" dirty="0">
                <a:ea typeface="Times New Roman" panose="02020603050405020304" pitchFamily="18" charset="0"/>
                <a:cs typeface="Arial" panose="020B0604020202020204" pitchFamily="34" charset="0"/>
              </a:rPr>
              <a:t>Balance nacional  </a:t>
            </a:r>
            <a:r>
              <a:rPr lang="es-CO" sz="1400" b="1" dirty="0" smtClean="0">
                <a:ea typeface="Times New Roman" panose="02020603050405020304" pitchFamily="18" charset="0"/>
                <a:cs typeface="Arial" panose="020B0604020202020204" pitchFamily="34" charset="0"/>
              </a:rPr>
              <a:t>Jet - </a:t>
            </a:r>
            <a:r>
              <a:rPr lang="es-CO" sz="1400" b="1" dirty="0">
                <a:ea typeface="Times New Roman" panose="02020603050405020304" pitchFamily="18" charset="0"/>
                <a:cs typeface="Arial" panose="020B0604020202020204" pitchFamily="34" charset="0"/>
              </a:rPr>
              <a:t>escenario base</a:t>
            </a:r>
            <a:endParaRPr lang="es-ES" sz="1400" b="1" dirty="0">
              <a:cs typeface="Arial" panose="020B0604020202020204" pitchFamily="34" charset="0"/>
            </a:endParaRPr>
          </a:p>
        </p:txBody>
      </p:sp>
      <p:sp>
        <p:nvSpPr>
          <p:cNvPr id="9" name="Rectángulo 8"/>
          <p:cNvSpPr/>
          <p:nvPr/>
        </p:nvSpPr>
        <p:spPr>
          <a:xfrm>
            <a:off x="5530609" y="6078917"/>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2495600" y="206084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2"/>
          <a:stretch>
            <a:fillRect/>
          </a:stretch>
        </p:blipFill>
        <p:spPr>
          <a:xfrm>
            <a:off x="63500" y="1678286"/>
            <a:ext cx="6328242" cy="4293861"/>
          </a:xfrm>
          <a:prstGeom prst="rect">
            <a:avLst/>
          </a:prstGeom>
        </p:spPr>
      </p:pic>
      <p:grpSp>
        <p:nvGrpSpPr>
          <p:cNvPr id="11" name="Grupo 10"/>
          <p:cNvGrpSpPr/>
          <p:nvPr/>
        </p:nvGrpSpPr>
        <p:grpSpPr>
          <a:xfrm>
            <a:off x="6744072" y="894730"/>
            <a:ext cx="4621336" cy="5351779"/>
            <a:chOff x="6995042" y="843930"/>
            <a:chExt cx="4429550" cy="5221753"/>
          </a:xfrm>
        </p:grpSpPr>
        <p:pic>
          <p:nvPicPr>
            <p:cNvPr id="5" name="Imagen 4"/>
            <p:cNvPicPr>
              <a:picLocks noChangeAspect="1"/>
            </p:cNvPicPr>
            <p:nvPr/>
          </p:nvPicPr>
          <p:blipFill>
            <a:blip r:embed="rId3"/>
            <a:stretch>
              <a:fillRect/>
            </a:stretch>
          </p:blipFill>
          <p:spPr>
            <a:xfrm>
              <a:off x="6995042" y="843930"/>
              <a:ext cx="4429548" cy="2592780"/>
            </a:xfrm>
            <a:prstGeom prst="rect">
              <a:avLst/>
            </a:prstGeom>
          </p:spPr>
        </p:pic>
        <p:pic>
          <p:nvPicPr>
            <p:cNvPr id="7" name="Imagen 6"/>
            <p:cNvPicPr preferRelativeResize="0">
              <a:picLocks/>
            </p:cNvPicPr>
            <p:nvPr/>
          </p:nvPicPr>
          <p:blipFill>
            <a:blip r:embed="rId4"/>
            <a:stretch>
              <a:fillRect/>
            </a:stretch>
          </p:blipFill>
          <p:spPr>
            <a:xfrm>
              <a:off x="6995043" y="3509683"/>
              <a:ext cx="4429549" cy="2556000"/>
            </a:xfrm>
            <a:prstGeom prst="rect">
              <a:avLst/>
            </a:prstGeom>
          </p:spPr>
        </p:pic>
      </p:grpSp>
    </p:spTree>
    <p:extLst>
      <p:ext uri="{BB962C8B-B14F-4D97-AF65-F5344CB8AC3E}">
        <p14:creationId xmlns:p14="http://schemas.microsoft.com/office/powerpoint/2010/main" val="3477915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3094468" y="5445224"/>
            <a:ext cx="1141659" cy="261610"/>
          </a:xfrm>
          <a:prstGeom prst="rect">
            <a:avLst/>
          </a:prstGeom>
        </p:spPr>
        <p:txBody>
          <a:bodyPr wrap="none">
            <a:spAutoFit/>
          </a:bodyPr>
          <a:lstStyle/>
          <a:p>
            <a:pPr algn="ctr">
              <a:spcBef>
                <a:spcPts val="600"/>
              </a:spcBef>
            </a:pPr>
            <a:r>
              <a:rPr lang="es-CO" sz="1100" b="1" dirty="0">
                <a:latin typeface="Arial" panose="020B0604020202020204" pitchFamily="34" charset="0"/>
                <a:ea typeface="Calibri" panose="020F0502020204030204" pitchFamily="34" charset="0"/>
                <a:cs typeface="Arial" panose="020B0604020202020204" pitchFamily="34" charset="0"/>
              </a:rPr>
              <a:t>Fuente:</a:t>
            </a:r>
            <a:r>
              <a:rPr lang="es-CO" sz="1100" dirty="0">
                <a:latin typeface="Arial" panose="020B0604020202020204" pitchFamily="34" charset="0"/>
                <a:ea typeface="Calibri" panose="020F0502020204030204" pitchFamily="34" charset="0"/>
                <a:cs typeface="Arial" panose="020B0604020202020204" pitchFamily="34" charset="0"/>
              </a:rPr>
              <a:t> UPME</a:t>
            </a:r>
            <a:endParaRPr lang="es-ES"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CuadroTexto 11"/>
          <p:cNvSpPr txBox="1"/>
          <p:nvPr/>
        </p:nvSpPr>
        <p:spPr>
          <a:xfrm>
            <a:off x="1162614" y="1537047"/>
            <a:ext cx="3943324" cy="307777"/>
          </a:xfrm>
          <a:prstGeom prst="rect">
            <a:avLst/>
          </a:prstGeom>
          <a:noFill/>
        </p:spPr>
        <p:txBody>
          <a:bodyPr wrap="none" rtlCol="0">
            <a:spAutoFit/>
          </a:bodyPr>
          <a:lstStyle/>
          <a:p>
            <a:pPr algn="ctr"/>
            <a:r>
              <a:rPr lang="es-CO" sz="1400" b="1" dirty="0">
                <a:ea typeface="Times New Roman" panose="02020603050405020304" pitchFamily="18" charset="0"/>
                <a:cs typeface="Arial" panose="020B0604020202020204" pitchFamily="34" charset="0"/>
              </a:rPr>
              <a:t>Excedentes de costa hacia interior - escenario base</a:t>
            </a:r>
            <a:endParaRPr lang="es-ES" sz="1400" b="1" dirty="0">
              <a:cs typeface="Arial" panose="020B0604020202020204" pitchFamily="34" charset="0"/>
            </a:endParaRPr>
          </a:p>
        </p:txBody>
      </p:sp>
      <p:sp>
        <p:nvSpPr>
          <p:cNvPr id="15" name="CuadroTexto 14"/>
          <p:cNvSpPr txBox="1"/>
          <p:nvPr/>
        </p:nvSpPr>
        <p:spPr>
          <a:xfrm>
            <a:off x="7271824" y="1537049"/>
            <a:ext cx="3589637" cy="307777"/>
          </a:xfrm>
          <a:prstGeom prst="rect">
            <a:avLst/>
          </a:prstGeom>
          <a:noFill/>
        </p:spPr>
        <p:txBody>
          <a:bodyPr wrap="none" rtlCol="0">
            <a:spAutoFit/>
          </a:bodyPr>
          <a:lstStyle/>
          <a:p>
            <a:pPr algn="ctr"/>
            <a:r>
              <a:rPr lang="es-CO" sz="1400" b="1" dirty="0">
                <a:ea typeface="Times New Roman" panose="02020603050405020304" pitchFamily="18" charset="0"/>
                <a:cs typeface="Arial" panose="020B0604020202020204" pitchFamily="34" charset="0"/>
              </a:rPr>
              <a:t>Importación de combustibles - escenario base</a:t>
            </a:r>
            <a:endParaRPr lang="es-ES" sz="1400" b="1" dirty="0">
              <a:cs typeface="Arial" panose="020B0604020202020204" pitchFamily="34" charset="0"/>
            </a:endParaRPr>
          </a:p>
        </p:txBody>
      </p:sp>
      <p:sp>
        <p:nvSpPr>
          <p:cNvPr id="13" name="1 Título"/>
          <p:cNvSpPr>
            <a:spLocks noGrp="1"/>
          </p:cNvSpPr>
          <p:nvPr>
            <p:ph type="title"/>
          </p:nvPr>
        </p:nvSpPr>
        <p:spPr>
          <a:xfrm>
            <a:off x="344596" y="404664"/>
            <a:ext cx="5967428" cy="490066"/>
          </a:xfrm>
          <a:prstGeom prst="rect">
            <a:avLst/>
          </a:prstGeom>
        </p:spPr>
        <p:txBody>
          <a:bodyPr anchor="ctr"/>
          <a:lstStyle/>
          <a:p>
            <a:r>
              <a:rPr lang="es-ES" dirty="0" smtClean="0"/>
              <a:t>7. Balance oferta - demanda</a:t>
            </a:r>
            <a:endParaRPr lang="es-ES" dirty="0"/>
          </a:p>
        </p:txBody>
      </p:sp>
      <p:sp>
        <p:nvSpPr>
          <p:cNvPr id="17" name="Rectángulo 16"/>
          <p:cNvSpPr/>
          <p:nvPr/>
        </p:nvSpPr>
        <p:spPr>
          <a:xfrm>
            <a:off x="5665433" y="5806256"/>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4" name="Grupo 3"/>
          <p:cNvGrpSpPr/>
          <p:nvPr/>
        </p:nvGrpSpPr>
        <p:grpSpPr>
          <a:xfrm>
            <a:off x="129747" y="1917729"/>
            <a:ext cx="11903886" cy="3859198"/>
            <a:chOff x="129747" y="1917729"/>
            <a:chExt cx="11903886" cy="3859198"/>
          </a:xfrm>
        </p:grpSpPr>
        <p:pic>
          <p:nvPicPr>
            <p:cNvPr id="2" name="Imagen 1"/>
            <p:cNvPicPr>
              <a:picLocks noChangeAspect="1"/>
            </p:cNvPicPr>
            <p:nvPr/>
          </p:nvPicPr>
          <p:blipFill>
            <a:blip r:embed="rId2"/>
            <a:stretch>
              <a:fillRect/>
            </a:stretch>
          </p:blipFill>
          <p:spPr>
            <a:xfrm>
              <a:off x="129747" y="1917729"/>
              <a:ext cx="5929442" cy="3859198"/>
            </a:xfrm>
            <a:prstGeom prst="rect">
              <a:avLst/>
            </a:prstGeom>
          </p:spPr>
        </p:pic>
        <p:pic>
          <p:nvPicPr>
            <p:cNvPr id="3" name="Imagen 2"/>
            <p:cNvPicPr>
              <a:picLocks noChangeAspect="1"/>
            </p:cNvPicPr>
            <p:nvPr/>
          </p:nvPicPr>
          <p:blipFill>
            <a:blip r:embed="rId3"/>
            <a:stretch>
              <a:fillRect/>
            </a:stretch>
          </p:blipFill>
          <p:spPr>
            <a:xfrm>
              <a:off x="6250367" y="1921328"/>
              <a:ext cx="5783266" cy="3852000"/>
            </a:xfrm>
            <a:prstGeom prst="rect">
              <a:avLst/>
            </a:prstGeom>
          </p:spPr>
        </p:pic>
      </p:grpSp>
    </p:spTree>
    <p:extLst>
      <p:ext uri="{BB962C8B-B14F-4D97-AF65-F5344CB8AC3E}">
        <p14:creationId xmlns:p14="http://schemas.microsoft.com/office/powerpoint/2010/main" val="1699537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973303" y="974603"/>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pic>
        <p:nvPicPr>
          <p:cNvPr id="2" name="Imagen 1"/>
          <p:cNvPicPr>
            <a:picLocks noChangeAspect="1"/>
          </p:cNvPicPr>
          <p:nvPr/>
        </p:nvPicPr>
        <p:blipFill>
          <a:blip r:embed="rId3"/>
          <a:stretch>
            <a:fillRect/>
          </a:stretch>
        </p:blipFill>
        <p:spPr>
          <a:xfrm>
            <a:off x="327332" y="1700808"/>
            <a:ext cx="11674823" cy="3841108"/>
          </a:xfrm>
          <a:prstGeom prst="rect">
            <a:avLst/>
          </a:prstGeom>
        </p:spPr>
      </p:pic>
      <p:sp>
        <p:nvSpPr>
          <p:cNvPr id="17" name="Rectángulo 16"/>
          <p:cNvSpPr/>
          <p:nvPr/>
        </p:nvSpPr>
        <p:spPr>
          <a:xfrm>
            <a:off x="5665433" y="5995758"/>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410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973303" y="90204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695400" y="1527277"/>
            <a:ext cx="10095651" cy="4203126"/>
          </a:xfrm>
          <a:prstGeom prst="rect">
            <a:avLst/>
          </a:prstGeom>
        </p:spPr>
      </p:pic>
    </p:spTree>
    <p:extLst>
      <p:ext uri="{BB962C8B-B14F-4D97-AF65-F5344CB8AC3E}">
        <p14:creationId xmlns:p14="http://schemas.microsoft.com/office/powerpoint/2010/main" val="1701350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344596" y="1623875"/>
            <a:ext cx="11496600" cy="3883075"/>
          </a:xfrm>
          <a:prstGeom prst="rect">
            <a:avLst/>
          </a:prstGeom>
        </p:spPr>
      </p:pic>
    </p:spTree>
    <p:extLst>
      <p:ext uri="{BB962C8B-B14F-4D97-AF65-F5344CB8AC3E}">
        <p14:creationId xmlns:p14="http://schemas.microsoft.com/office/powerpoint/2010/main" val="3603363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767408" y="1736611"/>
            <a:ext cx="10657184" cy="3959702"/>
          </a:xfrm>
          <a:prstGeom prst="rect">
            <a:avLst/>
          </a:prstGeom>
        </p:spPr>
      </p:pic>
    </p:spTree>
    <p:extLst>
      <p:ext uri="{BB962C8B-B14F-4D97-AF65-F5344CB8AC3E}">
        <p14:creationId xmlns:p14="http://schemas.microsoft.com/office/powerpoint/2010/main" val="2335265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378380" y="1484784"/>
            <a:ext cx="10918142" cy="4057555"/>
          </a:xfrm>
          <a:prstGeom prst="rect">
            <a:avLst/>
          </a:prstGeom>
        </p:spPr>
      </p:pic>
    </p:spTree>
    <p:extLst>
      <p:ext uri="{BB962C8B-B14F-4D97-AF65-F5344CB8AC3E}">
        <p14:creationId xmlns:p14="http://schemas.microsoft.com/office/powerpoint/2010/main" val="1635417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Gráfico 7"/>
          <p:cNvGraphicFramePr>
            <a:graphicFrameLocks/>
          </p:cNvGraphicFramePr>
          <p:nvPr>
            <p:extLst>
              <p:ext uri="{D42A27DB-BD31-4B8C-83A1-F6EECF244321}">
                <p14:modId xmlns:p14="http://schemas.microsoft.com/office/powerpoint/2010/main" val="4120944023"/>
              </p:ext>
            </p:extLst>
          </p:nvPr>
        </p:nvGraphicFramePr>
        <p:xfrm>
          <a:off x="311086" y="1656539"/>
          <a:ext cx="5496882" cy="3734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a:graphicFrameLocks/>
          </p:cNvGraphicFramePr>
          <p:nvPr>
            <p:extLst>
              <p:ext uri="{D42A27DB-BD31-4B8C-83A1-F6EECF244321}">
                <p14:modId xmlns:p14="http://schemas.microsoft.com/office/powerpoint/2010/main" val="2275023541"/>
              </p:ext>
            </p:extLst>
          </p:nvPr>
        </p:nvGraphicFramePr>
        <p:xfrm>
          <a:off x="6672064" y="1656540"/>
          <a:ext cx="5519137" cy="3716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2275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511100" y="1484785"/>
            <a:ext cx="10879328" cy="4211528"/>
          </a:xfrm>
          <a:prstGeom prst="rect">
            <a:avLst/>
          </a:prstGeom>
        </p:spPr>
      </p:pic>
    </p:spTree>
    <p:extLst>
      <p:ext uri="{BB962C8B-B14F-4D97-AF65-F5344CB8AC3E}">
        <p14:creationId xmlns:p14="http://schemas.microsoft.com/office/powerpoint/2010/main" val="726614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528559" y="1412776"/>
            <a:ext cx="11134882" cy="4283537"/>
          </a:xfrm>
          <a:prstGeom prst="rect">
            <a:avLst/>
          </a:prstGeom>
        </p:spPr>
      </p:pic>
    </p:spTree>
    <p:extLst>
      <p:ext uri="{BB962C8B-B14F-4D97-AF65-F5344CB8AC3E}">
        <p14:creationId xmlns:p14="http://schemas.microsoft.com/office/powerpoint/2010/main" val="2032236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7551604" cy="490066"/>
          </a:xfrm>
          <a:prstGeom prst="rect">
            <a:avLst/>
          </a:prstGeom>
        </p:spPr>
        <p:txBody>
          <a:bodyPr anchor="ctr"/>
          <a:lstStyle/>
          <a:p>
            <a:r>
              <a:rPr lang="es-ES" dirty="0" smtClean="0"/>
              <a:t>1. Contexto Internacional</a:t>
            </a:r>
            <a:endParaRPr lang="es-ES" dirty="0">
              <a:solidFill>
                <a:srgbClr val="FF0000"/>
              </a:solidFill>
            </a:endParaRPr>
          </a:p>
        </p:txBody>
      </p:sp>
      <p:sp>
        <p:nvSpPr>
          <p:cNvPr id="29" name="CuadroTexto 1"/>
          <p:cNvSpPr txBox="1"/>
          <p:nvPr/>
        </p:nvSpPr>
        <p:spPr>
          <a:xfrm>
            <a:off x="10786675" y="1401295"/>
            <a:ext cx="1256233" cy="325596"/>
          </a:xfrm>
          <a:prstGeom prst="rect">
            <a:avLst/>
          </a:prstGeom>
        </p:spPr>
        <p:txBody>
          <a:bodyPr wrap="square" lIns="0" tIns="0" r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 sz="1200" dirty="0" smtClean="0">
                <a:solidFill>
                  <a:srgbClr val="C00000"/>
                </a:solidFill>
              </a:rPr>
              <a:t>Tasa crecimiento</a:t>
            </a:r>
          </a:p>
          <a:p>
            <a:pPr algn="ctr"/>
            <a:r>
              <a:rPr lang="es-ES" sz="1200" dirty="0" smtClean="0">
                <a:solidFill>
                  <a:srgbClr val="C00000"/>
                </a:solidFill>
              </a:rPr>
              <a:t>2018-2040</a:t>
            </a:r>
            <a:endParaRPr lang="es-ES" sz="1200" dirty="0">
              <a:solidFill>
                <a:srgbClr val="C00000"/>
              </a:solidFill>
            </a:endParaRPr>
          </a:p>
        </p:txBody>
      </p:sp>
      <p:grpSp>
        <p:nvGrpSpPr>
          <p:cNvPr id="48" name="Grupo 47"/>
          <p:cNvGrpSpPr/>
          <p:nvPr/>
        </p:nvGrpSpPr>
        <p:grpSpPr>
          <a:xfrm>
            <a:off x="119336" y="947699"/>
            <a:ext cx="11578337" cy="5208419"/>
            <a:chOff x="394157" y="1135360"/>
            <a:chExt cx="11578337" cy="5208419"/>
          </a:xfrm>
        </p:grpSpPr>
        <p:sp>
          <p:nvSpPr>
            <p:cNvPr id="10" name="CuadroTexto 9"/>
            <p:cNvSpPr txBox="1"/>
            <p:nvPr/>
          </p:nvSpPr>
          <p:spPr>
            <a:xfrm>
              <a:off x="5768456" y="1135360"/>
              <a:ext cx="4942570" cy="292388"/>
            </a:xfrm>
            <a:prstGeom prst="rect">
              <a:avLst/>
            </a:prstGeom>
            <a:noFill/>
          </p:spPr>
          <p:txBody>
            <a:bodyPr wrap="none" rtlCol="0" anchor="ctr">
              <a:spAutoFit/>
            </a:bodyPr>
            <a:lstStyle/>
            <a:p>
              <a:pPr algn="ctr"/>
              <a:r>
                <a:rPr lang="es-CO" sz="1300" b="1" dirty="0" smtClean="0">
                  <a:ea typeface="Times New Roman" panose="02020603050405020304" pitchFamily="18" charset="0"/>
                  <a:cs typeface="Arial" panose="020B0604020202020204" pitchFamily="34" charset="0"/>
                </a:rPr>
                <a:t>Proyección demanda mundial de energía- escenario nuevas políticas </a:t>
              </a:r>
              <a:endParaRPr lang="es-ES" sz="1300" b="1" dirty="0">
                <a:cs typeface="Arial" panose="020B0604020202020204" pitchFamily="34" charset="0"/>
              </a:endParaRPr>
            </a:p>
          </p:txBody>
        </p:sp>
        <p:sp>
          <p:nvSpPr>
            <p:cNvPr id="12" name="Rectángulo 11"/>
            <p:cNvSpPr/>
            <p:nvPr/>
          </p:nvSpPr>
          <p:spPr>
            <a:xfrm>
              <a:off x="394157" y="6112947"/>
              <a:ext cx="2106666" cy="230832"/>
            </a:xfrm>
            <a:prstGeom prst="rect">
              <a:avLst/>
            </a:prstGeom>
          </p:spPr>
          <p:txBody>
            <a:bodyPr wrap="none">
              <a:spAutoFit/>
            </a:bodyPr>
            <a:lstStyle/>
            <a:p>
              <a:pPr algn="ctr">
                <a:spcBef>
                  <a:spcPts val="600"/>
                </a:spcBef>
              </a:pPr>
              <a:r>
                <a:rPr lang="es-CO" sz="900" dirty="0">
                  <a:solidFill>
                    <a:schemeClr val="bg1">
                      <a:lumMod val="50000"/>
                    </a:schemeClr>
                  </a:solidFill>
                  <a:ea typeface="Calibri" panose="020F0502020204030204" pitchFamily="34" charset="0"/>
                  <a:cs typeface="Arial" panose="020B0604020202020204" pitchFamily="34" charset="0"/>
                </a:rPr>
                <a:t>Fuente: </a:t>
              </a:r>
              <a:r>
                <a:rPr lang="es-CO" sz="900" dirty="0" smtClean="0">
                  <a:solidFill>
                    <a:schemeClr val="bg1">
                      <a:lumMod val="50000"/>
                    </a:schemeClr>
                  </a:solidFill>
                  <a:ea typeface="Calibri" panose="020F0502020204030204" pitchFamily="34" charset="0"/>
                  <a:cs typeface="Arial" panose="020B0604020202020204" pitchFamily="34" charset="0"/>
                </a:rPr>
                <a:t>Agencia Internacional de Energía</a:t>
              </a:r>
              <a:endParaRPr lang="es-ES" sz="900" dirty="0">
                <a:solidFill>
                  <a:schemeClr val="bg1">
                    <a:lumMod val="50000"/>
                  </a:schemeClr>
                </a:solidFill>
                <a:ea typeface="Times New Roman" panose="02020603050405020304" pitchFamily="18" charset="0"/>
                <a:cs typeface="Arial" panose="020B0604020202020204" pitchFamily="34" charset="0"/>
              </a:endParaRPr>
            </a:p>
          </p:txBody>
        </p:sp>
        <p:sp>
          <p:nvSpPr>
            <p:cNvPr id="3" name="Cerrar llave 2"/>
            <p:cNvSpPr/>
            <p:nvPr/>
          </p:nvSpPr>
          <p:spPr>
            <a:xfrm>
              <a:off x="11119253" y="4175629"/>
              <a:ext cx="200830" cy="787503"/>
            </a:xfrm>
            <a:prstGeom prst="rightBrace">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4" name="Cerrar llave 13"/>
            <p:cNvSpPr/>
            <p:nvPr/>
          </p:nvSpPr>
          <p:spPr>
            <a:xfrm>
              <a:off x="11104965" y="3379871"/>
              <a:ext cx="200830" cy="784800"/>
            </a:xfrm>
            <a:prstGeom prst="rightBrace">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5" name="Cerrar llave 14"/>
            <p:cNvSpPr/>
            <p:nvPr/>
          </p:nvSpPr>
          <p:spPr>
            <a:xfrm>
              <a:off x="11115233" y="2749599"/>
              <a:ext cx="200830" cy="612000"/>
            </a:xfrm>
            <a:prstGeom prst="rightBrace">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7" name="Cerrar llave 16"/>
            <p:cNvSpPr/>
            <p:nvPr/>
          </p:nvSpPr>
          <p:spPr>
            <a:xfrm>
              <a:off x="11095479" y="1989958"/>
              <a:ext cx="200830" cy="396000"/>
            </a:xfrm>
            <a:prstGeom prst="rightBrace">
              <a:avLst>
                <a:gd name="adj1" fmla="val 8333"/>
                <a:gd name="adj2" fmla="val 48752"/>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8" name="Cerrar llave 17"/>
            <p:cNvSpPr/>
            <p:nvPr/>
          </p:nvSpPr>
          <p:spPr>
            <a:xfrm>
              <a:off x="11119892" y="2392525"/>
              <a:ext cx="200830" cy="199939"/>
            </a:xfrm>
            <a:prstGeom prst="rightBrace">
              <a:avLst/>
            </a:prstGeom>
            <a:ln>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cxnSp>
          <p:nvCxnSpPr>
            <p:cNvPr id="25" name="Conector recto de flecha 24"/>
            <p:cNvCxnSpPr/>
            <p:nvPr/>
          </p:nvCxnSpPr>
          <p:spPr>
            <a:xfrm>
              <a:off x="11103636" y="2671031"/>
              <a:ext cx="1440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11324422" y="2100430"/>
              <a:ext cx="648072" cy="169277"/>
            </a:xfrm>
            <a:prstGeom prst="rect">
              <a:avLst/>
            </a:prstGeom>
            <a:noFill/>
          </p:spPr>
          <p:txBody>
            <a:bodyPr wrap="square" lIns="0" tIns="0" rIns="0" bIns="0" rtlCol="0">
              <a:spAutoFit/>
            </a:bodyPr>
            <a:lstStyle/>
            <a:p>
              <a:pPr algn="ctr"/>
              <a:r>
                <a:rPr lang="es-CO" sz="1100" b="1" dirty="0" smtClean="0">
                  <a:solidFill>
                    <a:srgbClr val="C00000"/>
                  </a:solidFill>
                </a:rPr>
                <a:t>6,67%</a:t>
              </a:r>
              <a:endParaRPr lang="es-CO" sz="1100" b="1" dirty="0">
                <a:solidFill>
                  <a:srgbClr val="C00000"/>
                </a:solidFill>
              </a:endParaRPr>
            </a:p>
          </p:txBody>
        </p:sp>
        <p:sp>
          <p:nvSpPr>
            <p:cNvPr id="35" name="CuadroTexto 34"/>
            <p:cNvSpPr txBox="1"/>
            <p:nvPr/>
          </p:nvSpPr>
          <p:spPr>
            <a:xfrm>
              <a:off x="11324422" y="2954753"/>
              <a:ext cx="648072" cy="169277"/>
            </a:xfrm>
            <a:prstGeom prst="rect">
              <a:avLst/>
            </a:prstGeom>
            <a:noFill/>
          </p:spPr>
          <p:txBody>
            <a:bodyPr wrap="square" lIns="0" tIns="0" rIns="0" bIns="0" rtlCol="0">
              <a:spAutoFit/>
            </a:bodyPr>
            <a:lstStyle/>
            <a:p>
              <a:pPr algn="ctr"/>
              <a:r>
                <a:rPr lang="es-CO" sz="1100" b="1" dirty="0" smtClean="0">
                  <a:solidFill>
                    <a:srgbClr val="C00000"/>
                  </a:solidFill>
                </a:rPr>
                <a:t>0,03%</a:t>
              </a:r>
              <a:endParaRPr lang="es-CO" sz="1100" b="1" dirty="0">
                <a:solidFill>
                  <a:srgbClr val="C00000"/>
                </a:solidFill>
              </a:endParaRPr>
            </a:p>
          </p:txBody>
        </p:sp>
        <p:sp>
          <p:nvSpPr>
            <p:cNvPr id="36" name="CuadroTexto 35"/>
            <p:cNvSpPr txBox="1"/>
            <p:nvPr/>
          </p:nvSpPr>
          <p:spPr>
            <a:xfrm>
              <a:off x="11324422" y="3687738"/>
              <a:ext cx="648072" cy="169277"/>
            </a:xfrm>
            <a:prstGeom prst="rect">
              <a:avLst/>
            </a:prstGeom>
            <a:noFill/>
          </p:spPr>
          <p:txBody>
            <a:bodyPr wrap="square" lIns="0" tIns="0" rIns="0" bIns="0" rtlCol="0">
              <a:spAutoFit/>
            </a:bodyPr>
            <a:lstStyle/>
            <a:p>
              <a:pPr algn="ctr"/>
              <a:r>
                <a:rPr lang="es-CO" sz="1100" b="1" dirty="0" smtClean="0">
                  <a:solidFill>
                    <a:srgbClr val="C00000"/>
                  </a:solidFill>
                </a:rPr>
                <a:t>1,55%</a:t>
              </a:r>
              <a:endParaRPr lang="es-CO" sz="1100" b="1" dirty="0">
                <a:solidFill>
                  <a:srgbClr val="C00000"/>
                </a:solidFill>
              </a:endParaRPr>
            </a:p>
          </p:txBody>
        </p:sp>
        <p:sp>
          <p:nvSpPr>
            <p:cNvPr id="37" name="CuadroTexto 36"/>
            <p:cNvSpPr txBox="1"/>
            <p:nvPr/>
          </p:nvSpPr>
          <p:spPr>
            <a:xfrm>
              <a:off x="11324422" y="4494121"/>
              <a:ext cx="648072" cy="169277"/>
            </a:xfrm>
            <a:prstGeom prst="rect">
              <a:avLst/>
            </a:prstGeom>
            <a:noFill/>
          </p:spPr>
          <p:txBody>
            <a:bodyPr wrap="square" lIns="0" tIns="0" rIns="0" bIns="0" rtlCol="0">
              <a:spAutoFit/>
            </a:bodyPr>
            <a:lstStyle/>
            <a:p>
              <a:pPr algn="ctr"/>
              <a:r>
                <a:rPr lang="es-CO" sz="1100" b="1" dirty="0" smtClean="0">
                  <a:solidFill>
                    <a:srgbClr val="C00000"/>
                  </a:solidFill>
                </a:rPr>
                <a:t>0,43%</a:t>
              </a:r>
              <a:endParaRPr lang="es-CO" sz="1100" b="1" dirty="0">
                <a:solidFill>
                  <a:srgbClr val="C00000"/>
                </a:solidFill>
              </a:endParaRPr>
            </a:p>
          </p:txBody>
        </p:sp>
        <p:sp>
          <p:nvSpPr>
            <p:cNvPr id="39" name="CuadroTexto 38"/>
            <p:cNvSpPr txBox="1"/>
            <p:nvPr/>
          </p:nvSpPr>
          <p:spPr>
            <a:xfrm>
              <a:off x="11324422" y="2603773"/>
              <a:ext cx="648072" cy="169277"/>
            </a:xfrm>
            <a:prstGeom prst="rect">
              <a:avLst/>
            </a:prstGeom>
            <a:noFill/>
          </p:spPr>
          <p:txBody>
            <a:bodyPr wrap="square" lIns="0" tIns="0" rIns="0" bIns="0" rtlCol="0">
              <a:spAutoFit/>
            </a:bodyPr>
            <a:lstStyle/>
            <a:p>
              <a:pPr algn="ctr"/>
              <a:r>
                <a:rPr lang="es-CO" sz="1100" b="1" dirty="0" smtClean="0">
                  <a:solidFill>
                    <a:srgbClr val="C00000"/>
                  </a:solidFill>
                </a:rPr>
                <a:t>1,74%</a:t>
              </a:r>
              <a:endParaRPr lang="es-CO" sz="1100" b="1" dirty="0">
                <a:solidFill>
                  <a:srgbClr val="C00000"/>
                </a:solidFill>
              </a:endParaRPr>
            </a:p>
          </p:txBody>
        </p:sp>
        <p:sp>
          <p:nvSpPr>
            <p:cNvPr id="40" name="CuadroTexto 39"/>
            <p:cNvSpPr txBox="1"/>
            <p:nvPr/>
          </p:nvSpPr>
          <p:spPr>
            <a:xfrm>
              <a:off x="11324422" y="2407764"/>
              <a:ext cx="648072" cy="169277"/>
            </a:xfrm>
            <a:prstGeom prst="rect">
              <a:avLst/>
            </a:prstGeom>
            <a:noFill/>
          </p:spPr>
          <p:txBody>
            <a:bodyPr wrap="square" lIns="0" tIns="0" rIns="0" bIns="0" rtlCol="0">
              <a:spAutoFit/>
            </a:bodyPr>
            <a:lstStyle/>
            <a:p>
              <a:pPr algn="ctr"/>
              <a:r>
                <a:rPr lang="es-CO" sz="1100" b="1" dirty="0" smtClean="0">
                  <a:solidFill>
                    <a:srgbClr val="C00000"/>
                  </a:solidFill>
                </a:rPr>
                <a:t>1,24%</a:t>
              </a:r>
              <a:endParaRPr lang="es-CO" sz="1100" b="1" dirty="0">
                <a:solidFill>
                  <a:srgbClr val="C00000"/>
                </a:solidFill>
              </a:endParaRPr>
            </a:p>
          </p:txBody>
        </p:sp>
      </p:grpSp>
      <p:sp>
        <p:nvSpPr>
          <p:cNvPr id="42" name="1 CuadroTexto"/>
          <p:cNvSpPr txBox="1"/>
          <p:nvPr/>
        </p:nvSpPr>
        <p:spPr>
          <a:xfrm>
            <a:off x="260567" y="1341153"/>
            <a:ext cx="4379942" cy="1200329"/>
          </a:xfrm>
          <a:prstGeom prst="rect">
            <a:avLst/>
          </a:prstGeom>
          <a:noFill/>
          <a:ln w="22225">
            <a:solidFill>
              <a:srgbClr val="00B800"/>
            </a:solidFill>
          </a:ln>
        </p:spPr>
        <p:txBody>
          <a:bodyPr wrap="square" lIns="72000" tIns="0" rIns="0" bIns="0" rtlCol="0">
            <a:spAutoFit/>
          </a:bodyPr>
          <a:lstStyle/>
          <a:p>
            <a:pPr marL="285750" indent="-285750">
              <a:lnSpc>
                <a:spcPct val="150000"/>
              </a:lnSpc>
              <a:buFont typeface="Arial" panose="020B0604020202020204" pitchFamily="34" charset="0"/>
              <a:buChar char="•"/>
            </a:pPr>
            <a:r>
              <a:rPr lang="es-MX" sz="1300" dirty="0" smtClean="0">
                <a:cs typeface="Arial" panose="020B0604020202020204" pitchFamily="34" charset="0"/>
              </a:rPr>
              <a:t>Intensidad energética disminuye</a:t>
            </a:r>
            <a:endParaRPr lang="es-MX" sz="1300" dirty="0">
              <a:cs typeface="Arial" panose="020B0604020202020204" pitchFamily="34" charset="0"/>
            </a:endParaRPr>
          </a:p>
          <a:p>
            <a:pPr marL="285750" indent="-285750">
              <a:lnSpc>
                <a:spcPct val="150000"/>
              </a:lnSpc>
              <a:buFont typeface="Arial" panose="020B0604020202020204" pitchFamily="34" charset="0"/>
              <a:buChar char="•"/>
            </a:pPr>
            <a:r>
              <a:rPr lang="es-MX" sz="1300" dirty="0" smtClean="0">
                <a:cs typeface="Arial" panose="020B0604020202020204" pitchFamily="34" charset="0"/>
              </a:rPr>
              <a:t>Cambio en la canasta energética con menor contenido de carbono</a:t>
            </a:r>
          </a:p>
          <a:p>
            <a:pPr marL="285750" indent="-285750">
              <a:lnSpc>
                <a:spcPct val="150000"/>
              </a:lnSpc>
              <a:buFont typeface="Arial" panose="020B0604020202020204" pitchFamily="34" charset="0"/>
              <a:buChar char="•"/>
            </a:pPr>
            <a:r>
              <a:rPr lang="es-MX" sz="1300" dirty="0" smtClean="0">
                <a:cs typeface="Arial" panose="020B0604020202020204" pitchFamily="34" charset="0"/>
              </a:rPr>
              <a:t>Energía renovable la de mayor tasa de crecimiento</a:t>
            </a:r>
            <a:endParaRPr lang="es-MX" sz="1300" dirty="0">
              <a:cs typeface="Arial" panose="020B0604020202020204" pitchFamily="34" charset="0"/>
            </a:endParaRPr>
          </a:p>
        </p:txBody>
      </p:sp>
      <p:grpSp>
        <p:nvGrpSpPr>
          <p:cNvPr id="47" name="Grupo 46"/>
          <p:cNvGrpSpPr/>
          <p:nvPr/>
        </p:nvGrpSpPr>
        <p:grpSpPr>
          <a:xfrm>
            <a:off x="4951405" y="1701287"/>
            <a:ext cx="5925057" cy="3783477"/>
            <a:chOff x="4836605" y="1137518"/>
            <a:chExt cx="6264000" cy="4363799"/>
          </a:xfrm>
        </p:grpSpPr>
        <p:graphicFrame>
          <p:nvGraphicFramePr>
            <p:cNvPr id="43" name="Gráfico 42"/>
            <p:cNvGraphicFramePr>
              <a:graphicFrameLocks/>
            </p:cNvGraphicFramePr>
            <p:nvPr>
              <p:extLst>
                <p:ext uri="{D42A27DB-BD31-4B8C-83A1-F6EECF244321}">
                  <p14:modId xmlns:p14="http://schemas.microsoft.com/office/powerpoint/2010/main" val="327862073"/>
                </p:ext>
              </p:extLst>
            </p:nvPr>
          </p:nvGraphicFramePr>
          <p:xfrm>
            <a:off x="4836605" y="1137518"/>
            <a:ext cx="6264000" cy="4363799"/>
          </p:xfrm>
          <a:graphic>
            <a:graphicData uri="http://schemas.openxmlformats.org/drawingml/2006/chart">
              <c:chart xmlns:c="http://schemas.openxmlformats.org/drawingml/2006/chart" xmlns:r="http://schemas.openxmlformats.org/officeDocument/2006/relationships" r:id="rId3"/>
            </a:graphicData>
          </a:graphic>
        </p:graphicFrame>
        <p:cxnSp>
          <p:nvCxnSpPr>
            <p:cNvPr id="45" name="Conector recto 44"/>
            <p:cNvCxnSpPr/>
            <p:nvPr/>
          </p:nvCxnSpPr>
          <p:spPr>
            <a:xfrm>
              <a:off x="8601422" y="1155500"/>
              <a:ext cx="0" cy="35280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0" name="Rectángulo 49"/>
          <p:cNvSpPr/>
          <p:nvPr/>
        </p:nvSpPr>
        <p:spPr>
          <a:xfrm>
            <a:off x="5591944" y="5973291"/>
            <a:ext cx="2106666" cy="230832"/>
          </a:xfrm>
          <a:prstGeom prst="rect">
            <a:avLst/>
          </a:prstGeom>
        </p:spPr>
        <p:txBody>
          <a:bodyPr wrap="none">
            <a:spAutoFit/>
          </a:bodyPr>
          <a:lstStyle/>
          <a:p>
            <a:pPr algn="ctr">
              <a:spcBef>
                <a:spcPts val="600"/>
              </a:spcBef>
            </a:pPr>
            <a:r>
              <a:rPr lang="es-CO" sz="900" dirty="0">
                <a:solidFill>
                  <a:schemeClr val="bg1">
                    <a:lumMod val="50000"/>
                  </a:schemeClr>
                </a:solidFill>
                <a:ea typeface="Calibri" panose="020F0502020204030204" pitchFamily="34" charset="0"/>
                <a:cs typeface="Arial" panose="020B0604020202020204" pitchFamily="34" charset="0"/>
              </a:rPr>
              <a:t>Fuente: </a:t>
            </a:r>
            <a:r>
              <a:rPr lang="es-CO" sz="900" dirty="0" smtClean="0">
                <a:solidFill>
                  <a:schemeClr val="bg1">
                    <a:lumMod val="50000"/>
                  </a:schemeClr>
                </a:solidFill>
                <a:ea typeface="Calibri" panose="020F0502020204030204" pitchFamily="34" charset="0"/>
                <a:cs typeface="Arial" panose="020B0604020202020204" pitchFamily="34" charset="0"/>
              </a:rPr>
              <a:t>Agencia Internacional de Energía</a:t>
            </a:r>
            <a:endParaRPr lang="es-ES" sz="900" dirty="0">
              <a:solidFill>
                <a:schemeClr val="bg1">
                  <a:lumMod val="50000"/>
                </a:schemeClr>
              </a:solidFill>
              <a:ea typeface="Times New Roman" panose="02020603050405020304" pitchFamily="18" charset="0"/>
              <a:cs typeface="Arial" panose="020B0604020202020204" pitchFamily="34" charset="0"/>
            </a:endParaRPr>
          </a:p>
        </p:txBody>
      </p:sp>
      <p:grpSp>
        <p:nvGrpSpPr>
          <p:cNvPr id="54" name="Grupo 53"/>
          <p:cNvGrpSpPr/>
          <p:nvPr/>
        </p:nvGrpSpPr>
        <p:grpSpPr>
          <a:xfrm>
            <a:off x="335360" y="2767092"/>
            <a:ext cx="4175713" cy="3048000"/>
            <a:chOff x="298667" y="2980650"/>
            <a:chExt cx="4175713" cy="3048000"/>
          </a:xfrm>
        </p:grpSpPr>
        <p:graphicFrame>
          <p:nvGraphicFramePr>
            <p:cNvPr id="49" name="Gráfico 48"/>
            <p:cNvGraphicFramePr>
              <a:graphicFrameLocks/>
            </p:cNvGraphicFramePr>
            <p:nvPr>
              <p:extLst>
                <p:ext uri="{D42A27DB-BD31-4B8C-83A1-F6EECF244321}">
                  <p14:modId xmlns:p14="http://schemas.microsoft.com/office/powerpoint/2010/main" val="3561390834"/>
                </p:ext>
              </p:extLst>
            </p:nvPr>
          </p:nvGraphicFramePr>
          <p:xfrm>
            <a:off x="298667" y="2980650"/>
            <a:ext cx="4175713" cy="3048000"/>
          </p:xfrm>
          <a:graphic>
            <a:graphicData uri="http://schemas.openxmlformats.org/drawingml/2006/chart">
              <c:chart xmlns:c="http://schemas.openxmlformats.org/drawingml/2006/chart" xmlns:r="http://schemas.openxmlformats.org/officeDocument/2006/relationships" r:id="rId4"/>
            </a:graphicData>
          </a:graphic>
        </p:graphicFrame>
        <p:cxnSp>
          <p:nvCxnSpPr>
            <p:cNvPr id="52" name="Conector recto 51"/>
            <p:cNvCxnSpPr/>
            <p:nvPr/>
          </p:nvCxnSpPr>
          <p:spPr>
            <a:xfrm>
              <a:off x="2495600" y="3063529"/>
              <a:ext cx="0" cy="2124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4332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223792" y="936137"/>
            <a:ext cx="3384260"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a:solidFill>
                  <a:schemeClr val="tx1"/>
                </a:solidFill>
                <a:latin typeface="+mn-lt"/>
              </a:rPr>
              <a:t>Downstream </a:t>
            </a:r>
            <a:r>
              <a:rPr lang="es-ES" sz="1500" dirty="0">
                <a:solidFill>
                  <a:schemeClr val="tx1"/>
                </a:solidFill>
                <a:latin typeface="+mn-lt"/>
              </a:rPr>
              <a:t> </a:t>
            </a:r>
            <a:r>
              <a:rPr lang="es-CO" sz="1500" dirty="0">
                <a:solidFill>
                  <a:schemeClr val="tx1"/>
                </a:solidFill>
                <a:latin typeface="+mn-lt"/>
              </a:rPr>
              <a:t>– Transporte de Derivados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695399" y="1687556"/>
            <a:ext cx="10801200" cy="3945075"/>
          </a:xfrm>
          <a:prstGeom prst="rect">
            <a:avLst/>
          </a:prstGeom>
        </p:spPr>
      </p:pic>
      <p:sp>
        <p:nvSpPr>
          <p:cNvPr id="8" name="CuadroTexto 7"/>
          <p:cNvSpPr txBox="1"/>
          <p:nvPr/>
        </p:nvSpPr>
        <p:spPr>
          <a:xfrm>
            <a:off x="4202088" y="1525973"/>
            <a:ext cx="2844561"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smtClean="0">
                <a:solidFill>
                  <a:schemeClr val="tx1"/>
                </a:solidFill>
                <a:latin typeface="+mn-lt"/>
              </a:rPr>
              <a:t>Poliducto Sebastopol - Tocancipá</a:t>
            </a:r>
            <a:endParaRPr lang="es-ES" sz="1500" dirty="0">
              <a:solidFill>
                <a:schemeClr val="tx1"/>
              </a:solidFill>
              <a:latin typeface="+mn-lt"/>
            </a:endParaRPr>
          </a:p>
        </p:txBody>
      </p:sp>
    </p:spTree>
    <p:extLst>
      <p:ext uri="{BB962C8B-B14F-4D97-AF65-F5344CB8AC3E}">
        <p14:creationId xmlns:p14="http://schemas.microsoft.com/office/powerpoint/2010/main" val="4086833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412701" y="1031506"/>
            <a:ext cx="4505464" cy="323165"/>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500" dirty="0" smtClean="0">
                <a:solidFill>
                  <a:schemeClr val="tx1"/>
                </a:solidFill>
                <a:latin typeface="+mn-lt"/>
              </a:rPr>
              <a:t>Ampliaciones </a:t>
            </a:r>
            <a:r>
              <a:rPr lang="es-CO" altLang="es-ES" sz="1500" dirty="0">
                <a:solidFill>
                  <a:schemeClr val="tx1"/>
                </a:solidFill>
                <a:latin typeface="+mn-lt"/>
              </a:rPr>
              <a:t>Operacionales del Sistema de </a:t>
            </a:r>
            <a:r>
              <a:rPr lang="es-CO" altLang="es-ES" sz="1500" dirty="0" smtClean="0">
                <a:solidFill>
                  <a:schemeClr val="tx1"/>
                </a:solidFill>
                <a:latin typeface="+mn-lt"/>
              </a:rPr>
              <a:t>Poliductos</a:t>
            </a:r>
            <a:endParaRPr lang="es-ES" sz="1500" dirty="0">
              <a:solidFill>
                <a:schemeClr val="tx1"/>
              </a:solidFill>
              <a:latin typeface="+mn-lt"/>
            </a:endParaRPr>
          </a:p>
        </p:txBody>
      </p:sp>
      <p:sp>
        <p:nvSpPr>
          <p:cNvPr id="11" name="1 Título"/>
          <p:cNvSpPr txBox="1">
            <a:spLocks/>
          </p:cNvSpPr>
          <p:nvPr/>
        </p:nvSpPr>
        <p:spPr>
          <a:xfrm>
            <a:off x="344596" y="404664"/>
            <a:ext cx="5967428" cy="490066"/>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7. </a:t>
            </a:r>
            <a:r>
              <a:rPr lang="es-ES" dirty="0"/>
              <a:t>Balance oferta - demanda</a:t>
            </a:r>
          </a:p>
        </p:txBody>
      </p:sp>
      <p:sp>
        <p:nvSpPr>
          <p:cNvPr id="6" name="Rectángulo 5"/>
          <p:cNvSpPr/>
          <p:nvPr/>
        </p:nvSpPr>
        <p:spPr>
          <a:xfrm>
            <a:off x="5665433" y="6060885"/>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428286494"/>
              </p:ext>
            </p:extLst>
          </p:nvPr>
        </p:nvGraphicFramePr>
        <p:xfrm>
          <a:off x="876902" y="1527819"/>
          <a:ext cx="9577062" cy="4381984"/>
        </p:xfrm>
        <a:graphic>
          <a:graphicData uri="http://schemas.openxmlformats.org/drawingml/2006/table">
            <a:tbl>
              <a:tblPr firstRow="1" firstCol="1" bandRow="1">
                <a:tableStyleId>{93296810-A885-4BE3-A3E7-6D5BEEA58F35}</a:tableStyleId>
              </a:tblPr>
              <a:tblGrid>
                <a:gridCol w="1964397"/>
                <a:gridCol w="1071119"/>
                <a:gridCol w="1441030"/>
                <a:gridCol w="1042664"/>
                <a:gridCol w="1440015"/>
                <a:gridCol w="1069086"/>
                <a:gridCol w="1365829"/>
                <a:gridCol w="182922"/>
              </a:tblGrid>
              <a:tr h="282705">
                <a:tc>
                  <a:txBody>
                    <a:bodyPr/>
                    <a:lstStyle/>
                    <a:p>
                      <a:endParaRPr lang="es-CO" sz="1600" dirty="0">
                        <a:effectLst/>
                        <a:latin typeface="+mn-lt"/>
                      </a:endParaRPr>
                    </a:p>
                  </a:txBody>
                  <a:tcPr marL="44450" marR="44450" marT="0" marB="0" anchor="ctr"/>
                </a:tc>
                <a:tc gridSpan="2">
                  <a:txBody>
                    <a:bodyPr/>
                    <a:lstStyle/>
                    <a:p>
                      <a:pPr algn="ctr">
                        <a:spcBef>
                          <a:spcPts val="600"/>
                        </a:spcBef>
                        <a:spcAft>
                          <a:spcPts val="0"/>
                        </a:spcAft>
                      </a:pPr>
                      <a:r>
                        <a:rPr lang="es-ES" sz="1600" dirty="0">
                          <a:effectLst/>
                          <a:latin typeface="+mn-lt"/>
                        </a:rPr>
                        <a:t>Capacidades (</a:t>
                      </a:r>
                      <a:r>
                        <a:rPr lang="es-ES" sz="1600" dirty="0" err="1">
                          <a:effectLst/>
                          <a:latin typeface="+mn-lt"/>
                        </a:rPr>
                        <a:t>kBPD</a:t>
                      </a:r>
                      <a:r>
                        <a:rPr lang="es-ES" sz="1600" dirty="0">
                          <a:effectLst/>
                          <a:latin typeface="+mn-lt"/>
                        </a:rPr>
                        <a:t>)</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CO"/>
                    </a:p>
                  </a:txBody>
                  <a:tcPr/>
                </a:tc>
                <a:tc gridSpan="5">
                  <a:txBody>
                    <a:bodyPr/>
                    <a:lstStyle/>
                    <a:p>
                      <a:pPr algn="ctr">
                        <a:spcBef>
                          <a:spcPts val="600"/>
                        </a:spcBef>
                        <a:spcAft>
                          <a:spcPts val="0"/>
                        </a:spcAft>
                      </a:pPr>
                      <a:r>
                        <a:rPr lang="es-ES" sz="1600" dirty="0">
                          <a:effectLst/>
                          <a:latin typeface="+mn-lt"/>
                        </a:rPr>
                        <a:t>Ampliaciones (</a:t>
                      </a:r>
                      <a:r>
                        <a:rPr lang="es-ES" sz="1600" dirty="0" err="1">
                          <a:effectLst/>
                          <a:latin typeface="+mn-lt"/>
                        </a:rPr>
                        <a:t>kBPD</a:t>
                      </a:r>
                      <a:r>
                        <a:rPr lang="es-ES" sz="1600" dirty="0">
                          <a:effectLst/>
                          <a:latin typeface="+mn-lt"/>
                        </a:rPr>
                        <a:t>)</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82324">
                <a:tc>
                  <a:txBody>
                    <a:bodyPr/>
                    <a:lstStyle/>
                    <a:p>
                      <a:pPr algn="ctr">
                        <a:spcBef>
                          <a:spcPts val="600"/>
                        </a:spcBef>
                        <a:spcAft>
                          <a:spcPts val="0"/>
                        </a:spcAft>
                      </a:pPr>
                      <a:r>
                        <a:rPr lang="es-ES" sz="1600" dirty="0">
                          <a:effectLst/>
                          <a:latin typeface="+mn-lt"/>
                        </a:rPr>
                        <a:t>Ducto</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400" b="1" dirty="0">
                          <a:effectLst/>
                          <a:latin typeface="+mn-lt"/>
                        </a:rPr>
                        <a:t>Diseño</a:t>
                      </a:r>
                      <a:endParaRPr lang="es-CO"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400" b="1" dirty="0">
                          <a:effectLst/>
                          <a:latin typeface="+mn-lt"/>
                        </a:rPr>
                        <a:t>Operacional</a:t>
                      </a:r>
                      <a:endParaRPr lang="es-CO"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400" b="1" dirty="0">
                          <a:effectLst/>
                          <a:latin typeface="+mn-lt"/>
                        </a:rPr>
                        <a:t>Año 1</a:t>
                      </a:r>
                      <a:endParaRPr lang="es-CO"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400" b="1" dirty="0">
                          <a:effectLst/>
                          <a:latin typeface="+mn-lt"/>
                        </a:rPr>
                        <a:t>Ampliación 1</a:t>
                      </a:r>
                      <a:endParaRPr lang="es-CO"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400" b="1" dirty="0">
                          <a:effectLst/>
                          <a:latin typeface="+mn-lt"/>
                        </a:rPr>
                        <a:t>Año 2</a:t>
                      </a:r>
                      <a:endParaRPr lang="es-CO"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400" b="1" dirty="0">
                          <a:effectLst/>
                          <a:latin typeface="+mn-lt"/>
                        </a:rPr>
                        <a:t>Ampliación 2</a:t>
                      </a:r>
                      <a:endParaRPr lang="es-CO" sz="1400" b="1"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Cartagena-Baranoa</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30.0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27.5</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2019</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13,8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2038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13.8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Galán-Lisama</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27.0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24.8</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2018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11,6</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2018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11.6</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Lisama-Chimitá</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27.0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24.8</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2031</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11,6</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Galán-Sebastopol</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298.8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275.0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2037</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137,5</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Sebastopol-Salgar</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165.8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152.5</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Salgar-Mansilla</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85.0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78.0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2020</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39</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327775">
                <a:tc>
                  <a:txBody>
                    <a:bodyPr/>
                    <a:lstStyle/>
                    <a:p>
                      <a:pPr algn="l">
                        <a:spcBef>
                          <a:spcPts val="600"/>
                        </a:spcBef>
                        <a:spcAft>
                          <a:spcPts val="0"/>
                        </a:spcAft>
                      </a:pPr>
                      <a:r>
                        <a:rPr lang="es-ES" sz="1500" dirty="0">
                          <a:effectLst/>
                          <a:latin typeface="+mn-lt"/>
                        </a:rPr>
                        <a:t>Sebastopol-Tocancipá</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95.0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87.5</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Sebastopol-Medellín</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68.4</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63.0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2026</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31,5</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Medellín-Cartago</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49.1</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45.0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Salgar-Manizales</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26.3</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23.0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2018</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9,2</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Manizales-Pereira</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23.0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2018</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8,4</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Pereira-Cartago</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26.3</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23.0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Cartago-Yumbo</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45.0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41.0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2029</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20</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Salgar-Gualanday</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26.3</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24.0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a:effectLst/>
                        </a:rPr>
                        <a:t> </a:t>
                      </a:r>
                      <a:endParaRPr lang="es-CO" sz="11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r h="251976">
                <a:tc>
                  <a:txBody>
                    <a:bodyPr/>
                    <a:lstStyle/>
                    <a:p>
                      <a:pPr algn="l">
                        <a:spcBef>
                          <a:spcPts val="600"/>
                        </a:spcBef>
                        <a:spcAft>
                          <a:spcPts val="0"/>
                        </a:spcAft>
                      </a:pPr>
                      <a:r>
                        <a:rPr lang="es-ES" sz="1500" dirty="0">
                          <a:effectLst/>
                          <a:latin typeface="+mn-lt"/>
                        </a:rPr>
                        <a:t>Gualanday-Neiva</a:t>
                      </a:r>
                      <a:endParaRPr lang="es-CO" sz="15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12.0</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11.0</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a:effectLst/>
                          <a:latin typeface="+mn-lt"/>
                        </a:rPr>
                        <a:t> </a:t>
                      </a:r>
                      <a:endParaRPr lang="es-CO"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Bef>
                          <a:spcPts val="600"/>
                        </a:spcBef>
                        <a:spcAft>
                          <a:spcPts val="0"/>
                        </a:spcAft>
                      </a:pPr>
                      <a:r>
                        <a:rPr lang="es-ES" sz="1600" dirty="0">
                          <a:effectLst/>
                          <a:latin typeface="+mn-lt"/>
                        </a:rPr>
                        <a:t> </a:t>
                      </a:r>
                      <a:endParaRPr lang="es-CO"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just">
                        <a:spcBef>
                          <a:spcPts val="600"/>
                        </a:spcBef>
                        <a:spcAft>
                          <a:spcPts val="600"/>
                        </a:spcAft>
                      </a:pPr>
                      <a:r>
                        <a:rPr lang="es-CO" sz="1100" dirty="0">
                          <a:effectLst/>
                        </a:rPr>
                        <a:t> </a:t>
                      </a:r>
                      <a:endParaRPr lang="es-CO"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163897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6903532"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smtClean="0"/>
              <a:t>8. </a:t>
            </a:r>
            <a:r>
              <a:rPr lang="es-ES" dirty="0"/>
              <a:t>Confiabilidad</a:t>
            </a:r>
          </a:p>
        </p:txBody>
      </p:sp>
      <p:grpSp>
        <p:nvGrpSpPr>
          <p:cNvPr id="16" name="Grupo 15"/>
          <p:cNvGrpSpPr/>
          <p:nvPr/>
        </p:nvGrpSpPr>
        <p:grpSpPr>
          <a:xfrm>
            <a:off x="191344" y="1710345"/>
            <a:ext cx="5459840" cy="3839879"/>
            <a:chOff x="-11912" y="1700808"/>
            <a:chExt cx="5459840" cy="3839879"/>
          </a:xfrm>
        </p:grpSpPr>
        <p:grpSp>
          <p:nvGrpSpPr>
            <p:cNvPr id="3" name="Grupo 2"/>
            <p:cNvGrpSpPr/>
            <p:nvPr/>
          </p:nvGrpSpPr>
          <p:grpSpPr>
            <a:xfrm>
              <a:off x="71415" y="1836999"/>
              <a:ext cx="5265041" cy="3703688"/>
              <a:chOff x="184200" y="1124868"/>
              <a:chExt cx="7423080" cy="4395105"/>
            </a:xfrm>
          </p:grpSpPr>
          <p:sp>
            <p:nvSpPr>
              <p:cNvPr id="90" name="Flecha en U 89"/>
              <p:cNvSpPr/>
              <p:nvPr/>
            </p:nvSpPr>
            <p:spPr>
              <a:xfrm flipV="1">
                <a:off x="2344440" y="2421012"/>
                <a:ext cx="3240360" cy="603066"/>
              </a:xfrm>
              <a:prstGeom prst="utur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91" name="Flecha en U 90"/>
              <p:cNvSpPr/>
              <p:nvPr/>
            </p:nvSpPr>
            <p:spPr>
              <a:xfrm>
                <a:off x="2344440" y="1124868"/>
                <a:ext cx="3240360" cy="504056"/>
              </a:xfrm>
              <a:prstGeom prst="uturn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grpSp>
            <p:nvGrpSpPr>
              <p:cNvPr id="92" name="Grupo 91"/>
              <p:cNvGrpSpPr/>
              <p:nvPr/>
            </p:nvGrpSpPr>
            <p:grpSpPr>
              <a:xfrm>
                <a:off x="256208" y="1556916"/>
                <a:ext cx="2880320" cy="944583"/>
                <a:chOff x="1907704" y="1052736"/>
                <a:chExt cx="5259560" cy="1232615"/>
              </a:xfrm>
            </p:grpSpPr>
            <p:sp>
              <p:nvSpPr>
                <p:cNvPr id="93" name="Rectángulo redondeado 92"/>
                <p:cNvSpPr/>
                <p:nvPr/>
              </p:nvSpPr>
              <p:spPr>
                <a:xfrm>
                  <a:off x="1907704" y="1133223"/>
                  <a:ext cx="5080015" cy="1152128"/>
                </a:xfrm>
                <a:prstGeom prst="round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4" name="Rectángulo redondeado 93"/>
                <p:cNvSpPr/>
                <p:nvPr/>
              </p:nvSpPr>
              <p:spPr>
                <a:xfrm>
                  <a:off x="2087249" y="1052736"/>
                  <a:ext cx="5080015" cy="1152128"/>
                </a:xfrm>
                <a:prstGeom prst="roundRect">
                  <a:avLst/>
                </a:prstGeom>
                <a:solidFill>
                  <a:srgbClr val="FF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5" name="Grupo 94"/>
              <p:cNvGrpSpPr/>
              <p:nvPr/>
            </p:nvGrpSpPr>
            <p:grpSpPr>
              <a:xfrm>
                <a:off x="4432672" y="1556916"/>
                <a:ext cx="2880320" cy="944583"/>
                <a:chOff x="1907704" y="1052736"/>
                <a:chExt cx="5259560" cy="1232615"/>
              </a:xfrm>
            </p:grpSpPr>
            <p:sp>
              <p:nvSpPr>
                <p:cNvPr id="96" name="Rectángulo redondeado 95"/>
                <p:cNvSpPr/>
                <p:nvPr/>
              </p:nvSpPr>
              <p:spPr>
                <a:xfrm>
                  <a:off x="1907704" y="1133223"/>
                  <a:ext cx="5080015" cy="1152128"/>
                </a:xfrm>
                <a:prstGeom prst="roundRect">
                  <a:avLst/>
                </a:prstGeom>
                <a:solidFill>
                  <a:schemeClr val="bg1">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Rectángulo redondeado 96"/>
                <p:cNvSpPr/>
                <p:nvPr/>
              </p:nvSpPr>
              <p:spPr>
                <a:xfrm>
                  <a:off x="2087249" y="1052736"/>
                  <a:ext cx="5080015" cy="1152128"/>
                </a:xfrm>
                <a:prstGeom prst="roundRect">
                  <a:avLst/>
                </a:prstGeom>
                <a:solidFill>
                  <a:srgbClr val="FF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98" name="CuadroTexto 97"/>
              <p:cNvSpPr txBox="1"/>
              <p:nvPr/>
            </p:nvSpPr>
            <p:spPr>
              <a:xfrm>
                <a:off x="328216" y="1727935"/>
                <a:ext cx="2822779" cy="438280"/>
              </a:xfrm>
              <a:prstGeom prst="rect">
                <a:avLst/>
              </a:prstGeom>
              <a:noFill/>
            </p:spPr>
            <p:txBody>
              <a:bodyPr wrap="square" rtlCol="0">
                <a:spAutoFit/>
              </a:bodyPr>
              <a:lstStyle/>
              <a:p>
                <a:pPr algn="ctr"/>
                <a:r>
                  <a:rPr lang="es-CO" u="sng" dirty="0">
                    <a:solidFill>
                      <a:srgbClr val="002060"/>
                    </a:solidFill>
                    <a:latin typeface="+mj-lt"/>
                    <a:ea typeface="Tahoma" pitchFamily="34" charset="0"/>
                    <a:cs typeface="Tahoma" pitchFamily="34" charset="0"/>
                  </a:rPr>
                  <a:t>ABASTECIMIENTO</a:t>
                </a:r>
              </a:p>
            </p:txBody>
          </p:sp>
          <p:sp>
            <p:nvSpPr>
              <p:cNvPr id="99" name="CuadroTexto 98"/>
              <p:cNvSpPr txBox="1"/>
              <p:nvPr/>
            </p:nvSpPr>
            <p:spPr>
              <a:xfrm>
                <a:off x="4504679" y="1727935"/>
                <a:ext cx="2822779" cy="438280"/>
              </a:xfrm>
              <a:prstGeom prst="rect">
                <a:avLst/>
              </a:prstGeom>
              <a:noFill/>
            </p:spPr>
            <p:txBody>
              <a:bodyPr wrap="square" rtlCol="0">
                <a:spAutoFit/>
              </a:bodyPr>
              <a:lstStyle/>
              <a:p>
                <a:pPr algn="ctr"/>
                <a:r>
                  <a:rPr lang="es-CO" u="sng" dirty="0">
                    <a:solidFill>
                      <a:srgbClr val="002060"/>
                    </a:solidFill>
                    <a:latin typeface="Tahoma" pitchFamily="34" charset="0"/>
                    <a:ea typeface="Tahoma" pitchFamily="34" charset="0"/>
                    <a:cs typeface="Tahoma" pitchFamily="34" charset="0"/>
                  </a:rPr>
                  <a:t>CONFIABILIDAD</a:t>
                </a:r>
              </a:p>
            </p:txBody>
          </p:sp>
          <p:sp>
            <p:nvSpPr>
              <p:cNvPr id="100" name="CuadroTexto 99"/>
              <p:cNvSpPr txBox="1"/>
              <p:nvPr/>
            </p:nvSpPr>
            <p:spPr>
              <a:xfrm>
                <a:off x="184200" y="3109433"/>
                <a:ext cx="3168352" cy="2410540"/>
              </a:xfrm>
              <a:prstGeom prst="rect">
                <a:avLst/>
              </a:prstGeom>
              <a:noFill/>
            </p:spPr>
            <p:txBody>
              <a:bodyPr wrap="square" rtlCol="0">
                <a:spAutoFit/>
              </a:bodyPr>
              <a:lstStyle/>
              <a:p>
                <a:pPr algn="just"/>
                <a:r>
                  <a:rPr lang="es-MX" sz="1400" dirty="0">
                    <a:latin typeface="+mj-lt"/>
                    <a:ea typeface="Tahoma" pitchFamily="34" charset="0"/>
                    <a:cs typeface="Tahoma" pitchFamily="34" charset="0"/>
                  </a:rPr>
                  <a:t>Capacidad del sistema de abastecimiento para atender 100% de la demanda de  petróleo y cada producto combustible escenarios de producción, transporte, demanda, con y sin modernizar refinería de Barrancabermeja</a:t>
                </a:r>
                <a:endParaRPr lang="es-ES" sz="1400" dirty="0" err="1">
                  <a:latin typeface="+mj-lt"/>
                  <a:ea typeface="Tahoma" pitchFamily="34" charset="0"/>
                  <a:cs typeface="Tahoma" pitchFamily="34" charset="0"/>
                </a:endParaRPr>
              </a:p>
            </p:txBody>
          </p:sp>
          <p:sp>
            <p:nvSpPr>
              <p:cNvPr id="101" name="CuadroTexto 100"/>
              <p:cNvSpPr txBox="1"/>
              <p:nvPr/>
            </p:nvSpPr>
            <p:spPr>
              <a:xfrm>
                <a:off x="4438928" y="3127550"/>
                <a:ext cx="3168352" cy="2154877"/>
              </a:xfrm>
              <a:prstGeom prst="rect">
                <a:avLst/>
              </a:prstGeom>
              <a:noFill/>
            </p:spPr>
            <p:txBody>
              <a:bodyPr wrap="square" rtlCol="0">
                <a:spAutoFit/>
              </a:bodyPr>
              <a:lstStyle/>
              <a:p>
                <a:pPr algn="just"/>
                <a:r>
                  <a:rPr lang="es-MX" sz="1400" dirty="0">
                    <a:latin typeface="+mj-lt"/>
                    <a:ea typeface="Tahoma" pitchFamily="34" charset="0"/>
                    <a:cs typeface="Tahoma" pitchFamily="34" charset="0"/>
                  </a:rPr>
                  <a:t>Capacidad del sistema para atender el 100% de la demanda combustible bajo análisis, en condiciones de falla de  los elementos del sistema y otras contingencias que se definan. </a:t>
                </a:r>
                <a:endParaRPr lang="es-ES" sz="1400" dirty="0" err="1">
                  <a:latin typeface="+mj-lt"/>
                  <a:ea typeface="Tahoma" pitchFamily="34" charset="0"/>
                  <a:cs typeface="Tahoma" pitchFamily="34" charset="0"/>
                </a:endParaRPr>
              </a:p>
            </p:txBody>
          </p:sp>
        </p:grpSp>
        <p:sp>
          <p:nvSpPr>
            <p:cNvPr id="2" name="Rectángulo 1"/>
            <p:cNvSpPr/>
            <p:nvPr/>
          </p:nvSpPr>
          <p:spPr>
            <a:xfrm>
              <a:off x="-11912" y="1700808"/>
              <a:ext cx="5459840" cy="3816424"/>
            </a:xfrm>
            <a:prstGeom prst="rect">
              <a:avLst/>
            </a:prstGeom>
            <a:noFill/>
            <a:ln w="31750">
              <a:solidFill>
                <a:srgbClr val="475F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5" name="Grupo 14"/>
          <p:cNvGrpSpPr/>
          <p:nvPr/>
        </p:nvGrpSpPr>
        <p:grpSpPr>
          <a:xfrm>
            <a:off x="5852393" y="1729624"/>
            <a:ext cx="6220273" cy="3777866"/>
            <a:chOff x="5920310" y="1700808"/>
            <a:chExt cx="6220273" cy="3777866"/>
          </a:xfrm>
        </p:grpSpPr>
        <p:grpSp>
          <p:nvGrpSpPr>
            <p:cNvPr id="105" name="Grupo 104"/>
            <p:cNvGrpSpPr/>
            <p:nvPr/>
          </p:nvGrpSpPr>
          <p:grpSpPr>
            <a:xfrm>
              <a:off x="5920310" y="1700808"/>
              <a:ext cx="653523" cy="3777866"/>
              <a:chOff x="-1" y="0"/>
              <a:chExt cx="855108" cy="4770544"/>
            </a:xfrm>
          </p:grpSpPr>
          <p:sp>
            <p:nvSpPr>
              <p:cNvPr id="124" name="Rectángulo 123"/>
              <p:cNvSpPr/>
              <p:nvPr/>
            </p:nvSpPr>
            <p:spPr>
              <a:xfrm rot="16200000">
                <a:off x="-1755852" y="1925786"/>
                <a:ext cx="4366812" cy="855106"/>
              </a:xfrm>
              <a:prstGeom prst="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O"/>
              </a:p>
            </p:txBody>
          </p:sp>
          <p:sp>
            <p:nvSpPr>
              <p:cNvPr id="125" name="Rectángulo 124"/>
              <p:cNvSpPr/>
              <p:nvPr/>
            </p:nvSpPr>
            <p:spPr>
              <a:xfrm rot="16200000">
                <a:off x="-1957719" y="1957718"/>
                <a:ext cx="4770544" cy="8551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00100">
                  <a:lnSpc>
                    <a:spcPct val="90000"/>
                  </a:lnSpc>
                  <a:spcBef>
                    <a:spcPct val="0"/>
                  </a:spcBef>
                  <a:spcAft>
                    <a:spcPct val="35000"/>
                  </a:spcAft>
                </a:pPr>
                <a:r>
                  <a:rPr lang="es-CO" sz="1900" b="1" dirty="0">
                    <a:latin typeface="+mj-lt"/>
                  </a:rPr>
                  <a:t>Confiabilidad</a:t>
                </a:r>
                <a:r>
                  <a:rPr lang="es-CO" sz="1800" b="1" dirty="0">
                    <a:latin typeface="+mj-lt"/>
                  </a:rPr>
                  <a:t> </a:t>
                </a:r>
              </a:p>
            </p:txBody>
          </p:sp>
        </p:grpSp>
        <p:grpSp>
          <p:nvGrpSpPr>
            <p:cNvPr id="106" name="Grupo 105"/>
            <p:cNvGrpSpPr/>
            <p:nvPr/>
          </p:nvGrpSpPr>
          <p:grpSpPr>
            <a:xfrm>
              <a:off x="7096134" y="1835380"/>
              <a:ext cx="2166161" cy="1518934"/>
              <a:chOff x="1538515" y="169932"/>
              <a:chExt cx="2834331" cy="1918052"/>
            </a:xfrm>
          </p:grpSpPr>
          <p:sp>
            <p:nvSpPr>
              <p:cNvPr id="122" name="Rectángulo 121"/>
              <p:cNvSpPr/>
              <p:nvPr/>
            </p:nvSpPr>
            <p:spPr>
              <a:xfrm>
                <a:off x="1538515" y="169932"/>
                <a:ext cx="2826268" cy="1227405"/>
              </a:xfrm>
              <a:prstGeom prst="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s-CO" sz="1600" b="1" dirty="0"/>
                  <a:t>Fallas de Transporte</a:t>
                </a:r>
              </a:p>
            </p:txBody>
          </p:sp>
          <p:sp>
            <p:nvSpPr>
              <p:cNvPr id="123" name="Rectángulo 122"/>
              <p:cNvSpPr/>
              <p:nvPr/>
            </p:nvSpPr>
            <p:spPr>
              <a:xfrm>
                <a:off x="1568096" y="1232878"/>
                <a:ext cx="2804750" cy="855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711200">
                  <a:lnSpc>
                    <a:spcPct val="90000"/>
                  </a:lnSpc>
                  <a:spcBef>
                    <a:spcPct val="0"/>
                  </a:spcBef>
                  <a:spcAft>
                    <a:spcPct val="35000"/>
                  </a:spcAft>
                </a:pPr>
                <a:r>
                  <a:rPr lang="es-CO" sz="1600" b="1" dirty="0">
                    <a:latin typeface="+mj-lt"/>
                  </a:rPr>
                  <a:t>Fallas de transporte</a:t>
                </a:r>
              </a:p>
            </p:txBody>
          </p:sp>
        </p:grpSp>
        <p:sp>
          <p:nvSpPr>
            <p:cNvPr id="121" name="Rectángulo 120"/>
            <p:cNvSpPr/>
            <p:nvPr/>
          </p:nvSpPr>
          <p:spPr>
            <a:xfrm>
              <a:off x="7096133" y="3075865"/>
              <a:ext cx="2160000" cy="972000"/>
            </a:xfrm>
            <a:prstGeom prst="rect">
              <a:avLst/>
            </a:prstGeom>
            <a:solidFill>
              <a:srgbClr val="00660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711200">
                <a:lnSpc>
                  <a:spcPct val="90000"/>
                </a:lnSpc>
                <a:spcBef>
                  <a:spcPct val="0"/>
                </a:spcBef>
                <a:spcAft>
                  <a:spcPct val="35000"/>
                </a:spcAft>
              </a:pPr>
              <a:r>
                <a:rPr lang="es-CO" sz="1600" b="1" dirty="0">
                  <a:latin typeface="+mj-lt"/>
                </a:rPr>
                <a:t>Salida de operación de refinería Barranca</a:t>
              </a:r>
            </a:p>
          </p:txBody>
        </p:sp>
        <p:sp>
          <p:nvSpPr>
            <p:cNvPr id="118" name="Rectángulo 117"/>
            <p:cNvSpPr/>
            <p:nvPr/>
          </p:nvSpPr>
          <p:spPr>
            <a:xfrm>
              <a:off x="7096133" y="4321526"/>
              <a:ext cx="2160000" cy="972000"/>
            </a:xfrm>
            <a:prstGeom prst="rect">
              <a:avLst/>
            </a:prstGeom>
            <a:solidFill>
              <a:srgbClr val="0066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s-CO" sz="1600" b="1" dirty="0">
                  <a:ln w="0"/>
                  <a:solidFill>
                    <a:schemeClr val="bg1"/>
                  </a:solidFill>
                  <a:effectLst>
                    <a:outerShdw blurRad="38100" dist="19050" dir="2700000" algn="tl" rotWithShape="0">
                      <a:schemeClr val="dk1">
                        <a:alpha val="40000"/>
                      </a:schemeClr>
                    </a:outerShdw>
                  </a:effectLst>
                </a:rPr>
                <a:t>Salida de operación de refinería Cartagena</a:t>
              </a:r>
              <a:endParaRPr lang="es-CO" dirty="0"/>
            </a:p>
          </p:txBody>
        </p:sp>
        <p:sp>
          <p:nvSpPr>
            <p:cNvPr id="117" name="Conector recto 4"/>
            <p:cNvSpPr/>
            <p:nvPr/>
          </p:nvSpPr>
          <p:spPr>
            <a:xfrm>
              <a:off x="6766764" y="3874395"/>
              <a:ext cx="46128" cy="477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lvl1pPr marL="0" indent="0">
                <a:defRPr sz="1100">
                  <a:solidFill>
                    <a:schemeClr val="tx1">
                      <a:hueOff val="0"/>
                      <a:satOff val="0"/>
                      <a:lumOff val="0"/>
                      <a:alphaOff val="0"/>
                    </a:schemeClr>
                  </a:solidFill>
                  <a:latin typeface="+mn-lt"/>
                  <a:ea typeface="+mn-ea"/>
                  <a:cs typeface="+mn-cs"/>
                </a:defRPr>
              </a:lvl1pPr>
              <a:lvl2pPr marL="457200" indent="0">
                <a:defRPr sz="1100">
                  <a:solidFill>
                    <a:schemeClr val="tx1">
                      <a:hueOff val="0"/>
                      <a:satOff val="0"/>
                      <a:lumOff val="0"/>
                      <a:alphaOff val="0"/>
                    </a:schemeClr>
                  </a:solidFill>
                  <a:latin typeface="+mn-lt"/>
                  <a:ea typeface="+mn-ea"/>
                  <a:cs typeface="+mn-cs"/>
                </a:defRPr>
              </a:lvl2pPr>
              <a:lvl3pPr marL="914400" indent="0">
                <a:defRPr sz="1100">
                  <a:solidFill>
                    <a:schemeClr val="tx1">
                      <a:hueOff val="0"/>
                      <a:satOff val="0"/>
                      <a:lumOff val="0"/>
                      <a:alphaOff val="0"/>
                    </a:schemeClr>
                  </a:solidFill>
                  <a:latin typeface="+mn-lt"/>
                  <a:ea typeface="+mn-ea"/>
                  <a:cs typeface="+mn-cs"/>
                </a:defRPr>
              </a:lvl3pPr>
              <a:lvl4pPr marL="1371600" indent="0">
                <a:defRPr sz="1100">
                  <a:solidFill>
                    <a:schemeClr val="tx1">
                      <a:hueOff val="0"/>
                      <a:satOff val="0"/>
                      <a:lumOff val="0"/>
                      <a:alphaOff val="0"/>
                    </a:schemeClr>
                  </a:solidFill>
                  <a:latin typeface="+mn-lt"/>
                  <a:ea typeface="+mn-ea"/>
                  <a:cs typeface="+mn-cs"/>
                </a:defRPr>
              </a:lvl4pPr>
              <a:lvl5pPr marL="1828800" indent="0">
                <a:defRPr sz="1100">
                  <a:solidFill>
                    <a:schemeClr val="tx1">
                      <a:hueOff val="0"/>
                      <a:satOff val="0"/>
                      <a:lumOff val="0"/>
                      <a:alphaOff val="0"/>
                    </a:schemeClr>
                  </a:solidFill>
                  <a:latin typeface="+mn-lt"/>
                  <a:ea typeface="+mn-ea"/>
                  <a:cs typeface="+mn-cs"/>
                </a:defRPr>
              </a:lvl5pPr>
              <a:lvl6pPr marL="2286000" indent="0">
                <a:defRPr sz="1100">
                  <a:solidFill>
                    <a:schemeClr val="tx1">
                      <a:hueOff val="0"/>
                      <a:satOff val="0"/>
                      <a:lumOff val="0"/>
                      <a:alphaOff val="0"/>
                    </a:schemeClr>
                  </a:solidFill>
                  <a:latin typeface="+mn-lt"/>
                  <a:ea typeface="+mn-ea"/>
                  <a:cs typeface="+mn-cs"/>
                </a:defRPr>
              </a:lvl6pPr>
              <a:lvl7pPr marL="2743200" indent="0">
                <a:defRPr sz="1100">
                  <a:solidFill>
                    <a:schemeClr val="tx1">
                      <a:hueOff val="0"/>
                      <a:satOff val="0"/>
                      <a:lumOff val="0"/>
                      <a:alphaOff val="0"/>
                    </a:schemeClr>
                  </a:solidFill>
                  <a:latin typeface="+mn-lt"/>
                  <a:ea typeface="+mn-ea"/>
                  <a:cs typeface="+mn-cs"/>
                </a:defRPr>
              </a:lvl7pPr>
              <a:lvl8pPr marL="3200400" indent="0">
                <a:defRPr sz="1100">
                  <a:solidFill>
                    <a:schemeClr val="tx1">
                      <a:hueOff val="0"/>
                      <a:satOff val="0"/>
                      <a:lumOff val="0"/>
                      <a:alphaOff val="0"/>
                    </a:schemeClr>
                  </a:solidFill>
                  <a:latin typeface="+mn-lt"/>
                  <a:ea typeface="+mn-ea"/>
                  <a:cs typeface="+mn-cs"/>
                </a:defRPr>
              </a:lvl8pPr>
              <a:lvl9pPr marL="3657600" indent="0">
                <a:defRPr sz="1100">
                  <a:solidFill>
                    <a:schemeClr val="tx1">
                      <a:hueOff val="0"/>
                      <a:satOff val="0"/>
                      <a:lumOff val="0"/>
                      <a:alphaOff val="0"/>
                    </a:schemeClr>
                  </a:solidFill>
                  <a:latin typeface="+mn-lt"/>
                  <a:ea typeface="+mn-ea"/>
                  <a:cs typeface="+mn-cs"/>
                </a:defRPr>
              </a:lvl9pPr>
            </a:lstStyle>
            <a:p>
              <a:pPr algn="ctr" defTabSz="222250">
                <a:lnSpc>
                  <a:spcPct val="90000"/>
                </a:lnSpc>
                <a:spcBef>
                  <a:spcPct val="0"/>
                </a:spcBef>
                <a:spcAft>
                  <a:spcPct val="35000"/>
                </a:spcAft>
              </a:pPr>
              <a:endParaRPr lang="es-CO" sz="500"/>
            </a:p>
          </p:txBody>
        </p:sp>
        <p:sp>
          <p:nvSpPr>
            <p:cNvPr id="115" name="Conector recto 6"/>
            <p:cNvSpPr/>
            <p:nvPr/>
          </p:nvSpPr>
          <p:spPr>
            <a:xfrm>
              <a:off x="7005148" y="3027929"/>
              <a:ext cx="103611" cy="477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lvl1pPr marL="0" indent="0">
                <a:defRPr sz="1100">
                  <a:solidFill>
                    <a:schemeClr val="tx1">
                      <a:hueOff val="0"/>
                      <a:satOff val="0"/>
                      <a:lumOff val="0"/>
                      <a:alphaOff val="0"/>
                    </a:schemeClr>
                  </a:solidFill>
                  <a:latin typeface="+mn-lt"/>
                  <a:ea typeface="+mn-ea"/>
                  <a:cs typeface="+mn-cs"/>
                </a:defRPr>
              </a:lvl1pPr>
              <a:lvl2pPr marL="457200" indent="0">
                <a:defRPr sz="1100">
                  <a:solidFill>
                    <a:schemeClr val="tx1">
                      <a:hueOff val="0"/>
                      <a:satOff val="0"/>
                      <a:lumOff val="0"/>
                      <a:alphaOff val="0"/>
                    </a:schemeClr>
                  </a:solidFill>
                  <a:latin typeface="+mn-lt"/>
                  <a:ea typeface="+mn-ea"/>
                  <a:cs typeface="+mn-cs"/>
                </a:defRPr>
              </a:lvl2pPr>
              <a:lvl3pPr marL="914400" indent="0">
                <a:defRPr sz="1100">
                  <a:solidFill>
                    <a:schemeClr val="tx1">
                      <a:hueOff val="0"/>
                      <a:satOff val="0"/>
                      <a:lumOff val="0"/>
                      <a:alphaOff val="0"/>
                    </a:schemeClr>
                  </a:solidFill>
                  <a:latin typeface="+mn-lt"/>
                  <a:ea typeface="+mn-ea"/>
                  <a:cs typeface="+mn-cs"/>
                </a:defRPr>
              </a:lvl3pPr>
              <a:lvl4pPr marL="1371600" indent="0">
                <a:defRPr sz="1100">
                  <a:solidFill>
                    <a:schemeClr val="tx1">
                      <a:hueOff val="0"/>
                      <a:satOff val="0"/>
                      <a:lumOff val="0"/>
                      <a:alphaOff val="0"/>
                    </a:schemeClr>
                  </a:solidFill>
                  <a:latin typeface="+mn-lt"/>
                  <a:ea typeface="+mn-ea"/>
                  <a:cs typeface="+mn-cs"/>
                </a:defRPr>
              </a:lvl4pPr>
              <a:lvl5pPr marL="1828800" indent="0">
                <a:defRPr sz="1100">
                  <a:solidFill>
                    <a:schemeClr val="tx1">
                      <a:hueOff val="0"/>
                      <a:satOff val="0"/>
                      <a:lumOff val="0"/>
                      <a:alphaOff val="0"/>
                    </a:schemeClr>
                  </a:solidFill>
                  <a:latin typeface="+mn-lt"/>
                  <a:ea typeface="+mn-ea"/>
                  <a:cs typeface="+mn-cs"/>
                </a:defRPr>
              </a:lvl5pPr>
              <a:lvl6pPr marL="2286000" indent="0">
                <a:defRPr sz="1100">
                  <a:solidFill>
                    <a:schemeClr val="tx1">
                      <a:hueOff val="0"/>
                      <a:satOff val="0"/>
                      <a:lumOff val="0"/>
                      <a:alphaOff val="0"/>
                    </a:schemeClr>
                  </a:solidFill>
                  <a:latin typeface="+mn-lt"/>
                  <a:ea typeface="+mn-ea"/>
                  <a:cs typeface="+mn-cs"/>
                </a:defRPr>
              </a:lvl6pPr>
              <a:lvl7pPr marL="2743200" indent="0">
                <a:defRPr sz="1100">
                  <a:solidFill>
                    <a:schemeClr val="tx1">
                      <a:hueOff val="0"/>
                      <a:satOff val="0"/>
                      <a:lumOff val="0"/>
                      <a:alphaOff val="0"/>
                    </a:schemeClr>
                  </a:solidFill>
                  <a:latin typeface="+mn-lt"/>
                  <a:ea typeface="+mn-ea"/>
                  <a:cs typeface="+mn-cs"/>
                </a:defRPr>
              </a:lvl7pPr>
              <a:lvl8pPr marL="3200400" indent="0">
                <a:defRPr sz="1100">
                  <a:solidFill>
                    <a:schemeClr val="tx1">
                      <a:hueOff val="0"/>
                      <a:satOff val="0"/>
                      <a:lumOff val="0"/>
                      <a:alphaOff val="0"/>
                    </a:schemeClr>
                  </a:solidFill>
                  <a:latin typeface="+mn-lt"/>
                  <a:ea typeface="+mn-ea"/>
                  <a:cs typeface="+mn-cs"/>
                </a:defRPr>
              </a:lvl8pPr>
              <a:lvl9pPr marL="3657600" indent="0">
                <a:defRPr sz="1100">
                  <a:solidFill>
                    <a:schemeClr val="tx1">
                      <a:hueOff val="0"/>
                      <a:satOff val="0"/>
                      <a:lumOff val="0"/>
                      <a:alphaOff val="0"/>
                    </a:schemeClr>
                  </a:solidFill>
                  <a:latin typeface="+mn-lt"/>
                  <a:ea typeface="+mn-ea"/>
                  <a:cs typeface="+mn-cs"/>
                </a:defRPr>
              </a:lvl9pPr>
            </a:lstStyle>
            <a:p>
              <a:pPr algn="ctr" defTabSz="222250">
                <a:lnSpc>
                  <a:spcPct val="90000"/>
                </a:lnSpc>
                <a:spcBef>
                  <a:spcPct val="0"/>
                </a:spcBef>
                <a:spcAft>
                  <a:spcPct val="35000"/>
                </a:spcAft>
              </a:pPr>
              <a:endParaRPr lang="es-CO" sz="500"/>
            </a:p>
          </p:txBody>
        </p:sp>
        <p:sp>
          <p:nvSpPr>
            <p:cNvPr id="111" name="Rectángulo 110"/>
            <p:cNvSpPr/>
            <p:nvPr/>
          </p:nvSpPr>
          <p:spPr>
            <a:xfrm>
              <a:off x="9476583" y="1835380"/>
              <a:ext cx="2664000" cy="97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s-CO" sz="1100" dirty="0">
                  <a:solidFill>
                    <a:schemeClr val="tx2">
                      <a:lumMod val="75000"/>
                    </a:schemeClr>
                  </a:solidFill>
                </a:rPr>
                <a:t>1. Almacenamientos estratégicos </a:t>
              </a:r>
            </a:p>
            <a:p>
              <a:r>
                <a:rPr lang="es-CO" sz="1100" dirty="0">
                  <a:solidFill>
                    <a:schemeClr val="tx2">
                      <a:lumMod val="75000"/>
                    </a:schemeClr>
                  </a:solidFill>
                </a:rPr>
                <a:t>2. Integración de  almacenamiento a red de distribución</a:t>
              </a:r>
            </a:p>
            <a:p>
              <a:r>
                <a:rPr lang="es-CO" sz="1100" dirty="0">
                  <a:solidFill>
                    <a:schemeClr val="tx2">
                      <a:lumMod val="75000"/>
                    </a:schemeClr>
                  </a:solidFill>
                </a:rPr>
                <a:t>3. Capacidad de almacenamiento en producto físico </a:t>
              </a:r>
            </a:p>
            <a:p>
              <a:endParaRPr lang="es-CO" sz="1100" dirty="0"/>
            </a:p>
            <a:p>
              <a:endParaRPr lang="es-CO" sz="1100" dirty="0"/>
            </a:p>
          </p:txBody>
        </p:sp>
        <p:sp>
          <p:nvSpPr>
            <p:cNvPr id="112" name="Rectángulo 111"/>
            <p:cNvSpPr/>
            <p:nvPr/>
          </p:nvSpPr>
          <p:spPr>
            <a:xfrm>
              <a:off x="9476583" y="3075865"/>
              <a:ext cx="2664000" cy="97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O" dirty="0">
                  <a:solidFill>
                    <a:schemeClr val="tx2">
                      <a:lumMod val="75000"/>
                    </a:schemeClr>
                  </a:solidFill>
                </a:rPr>
                <a:t>1. </a:t>
              </a:r>
              <a:r>
                <a:rPr lang="es-CO" sz="1200" dirty="0">
                  <a:solidFill>
                    <a:schemeClr val="tx2">
                      <a:lumMod val="75000"/>
                    </a:schemeClr>
                  </a:solidFill>
                </a:rPr>
                <a:t>Importación adicional </a:t>
              </a:r>
            </a:p>
            <a:p>
              <a:r>
                <a:rPr lang="es-CO" sz="1200" dirty="0">
                  <a:solidFill>
                    <a:schemeClr val="tx2">
                      <a:lumMod val="75000"/>
                    </a:schemeClr>
                  </a:solidFill>
                </a:rPr>
                <a:t>2. Almacenamiento estratégico</a:t>
              </a:r>
            </a:p>
            <a:p>
              <a:pPr>
                <a:defRPr/>
              </a:pPr>
              <a:r>
                <a:rPr lang="es-CO" sz="1200" dirty="0">
                  <a:solidFill>
                    <a:schemeClr val="tx2">
                      <a:lumMod val="75000"/>
                    </a:schemeClr>
                  </a:solidFill>
                </a:rPr>
                <a:t>3. Ampliación infraestructura de transporte</a:t>
              </a:r>
            </a:p>
            <a:p>
              <a:pPr>
                <a:defRPr/>
              </a:pPr>
              <a:r>
                <a:rPr lang="es-CO" sz="1200" dirty="0">
                  <a:solidFill>
                    <a:schemeClr val="tx2">
                      <a:lumMod val="75000"/>
                    </a:schemeClr>
                  </a:solidFill>
                </a:rPr>
                <a:t>4. Conexión de las dos</a:t>
              </a:r>
            </a:p>
          </p:txBody>
        </p:sp>
        <p:sp>
          <p:nvSpPr>
            <p:cNvPr id="113" name="Rectángulo 112"/>
            <p:cNvSpPr/>
            <p:nvPr/>
          </p:nvSpPr>
          <p:spPr>
            <a:xfrm>
              <a:off x="9476583" y="4321526"/>
              <a:ext cx="2664000" cy="972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CO" sz="700" dirty="0"/>
            </a:p>
            <a:p>
              <a:pPr algn="l"/>
              <a:endParaRPr lang="es-CO" sz="700" dirty="0"/>
            </a:p>
            <a:p>
              <a:pPr algn="l"/>
              <a:r>
                <a:rPr lang="es-CO" dirty="0">
                  <a:solidFill>
                    <a:schemeClr val="tx2">
                      <a:lumMod val="75000"/>
                    </a:schemeClr>
                  </a:solidFill>
                </a:rPr>
                <a:t>1. </a:t>
              </a:r>
              <a:r>
                <a:rPr lang="es-CO" sz="1200" dirty="0">
                  <a:solidFill>
                    <a:schemeClr val="tx2">
                      <a:lumMod val="75000"/>
                    </a:schemeClr>
                  </a:solidFill>
                </a:rPr>
                <a:t>Almacenamiento estratégico</a:t>
              </a:r>
            </a:p>
            <a:p>
              <a:pPr>
                <a:defRPr/>
              </a:pPr>
              <a:r>
                <a:rPr lang="es-CO" sz="1200" dirty="0">
                  <a:solidFill>
                    <a:schemeClr val="tx2">
                      <a:lumMod val="75000"/>
                    </a:schemeClr>
                  </a:solidFill>
                </a:rPr>
                <a:t>2. Importación adicional  </a:t>
              </a:r>
            </a:p>
          </p:txBody>
        </p:sp>
        <p:cxnSp>
          <p:nvCxnSpPr>
            <p:cNvPr id="5" name="Conector angular 4"/>
            <p:cNvCxnSpPr>
              <a:stCxn id="124" idx="2"/>
              <a:endCxn id="122" idx="1"/>
            </p:cNvCxnSpPr>
            <p:nvPr/>
          </p:nvCxnSpPr>
          <p:spPr>
            <a:xfrm flipV="1">
              <a:off x="6573833" y="2321380"/>
              <a:ext cx="522301" cy="1243072"/>
            </a:xfrm>
            <a:prstGeom prst="bentConnector5">
              <a:avLst>
                <a:gd name="adj1" fmla="val 59269"/>
                <a:gd name="adj2" fmla="val 685"/>
                <a:gd name="adj3" fmla="val 59879"/>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endCxn id="118" idx="1"/>
            </p:cNvCxnSpPr>
            <p:nvPr/>
          </p:nvCxnSpPr>
          <p:spPr>
            <a:xfrm rot="16200000" flipH="1">
              <a:off x="6370573" y="4081966"/>
              <a:ext cx="1243074" cy="208045"/>
            </a:xfrm>
            <a:prstGeom prst="bentConnector2">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124" idx="2"/>
              <a:endCxn id="121" idx="1"/>
            </p:cNvCxnSpPr>
            <p:nvPr/>
          </p:nvCxnSpPr>
          <p:spPr>
            <a:xfrm flipV="1">
              <a:off x="6573833" y="3561865"/>
              <a:ext cx="522300" cy="2587"/>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5578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6903532"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8. Confiabilidad y abastecimiento</a:t>
            </a:r>
          </a:p>
        </p:txBody>
      </p:sp>
      <p:graphicFrame>
        <p:nvGraphicFramePr>
          <p:cNvPr id="5" name="Diagrama 4"/>
          <p:cNvGraphicFramePr/>
          <p:nvPr>
            <p:extLst>
              <p:ext uri="{D42A27DB-BD31-4B8C-83A1-F6EECF244321}">
                <p14:modId xmlns:p14="http://schemas.microsoft.com/office/powerpoint/2010/main" val="731848938"/>
              </p:ext>
            </p:extLst>
          </p:nvPr>
        </p:nvGraphicFramePr>
        <p:xfrm>
          <a:off x="-528736" y="1196752"/>
          <a:ext cx="12457384" cy="485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2913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6903532"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8. Confiabilidad y abastecimiento</a:t>
            </a:r>
          </a:p>
        </p:txBody>
      </p:sp>
      <p:sp>
        <p:nvSpPr>
          <p:cNvPr id="4" name="Marcador de texto 2"/>
          <p:cNvSpPr>
            <a:spLocks noGrp="1"/>
          </p:cNvSpPr>
          <p:nvPr>
            <p:ph type="body" sz="quarter" idx="10"/>
          </p:nvPr>
        </p:nvSpPr>
        <p:spPr>
          <a:xfrm>
            <a:off x="344596" y="789028"/>
            <a:ext cx="10331717" cy="503634"/>
          </a:xfrm>
        </p:spPr>
        <p:txBody>
          <a:bodyPr/>
          <a:lstStyle/>
          <a:p>
            <a:r>
              <a:rPr lang="es-ES" sz="1600" dirty="0">
                <a:latin typeface="+mn-lt"/>
              </a:rPr>
              <a:t>Almacenamientos Estratégicos</a:t>
            </a:r>
          </a:p>
        </p:txBody>
      </p:sp>
      <p:sp>
        <p:nvSpPr>
          <p:cNvPr id="8" name="CuadroTexto 7"/>
          <p:cNvSpPr txBox="1"/>
          <p:nvPr/>
        </p:nvSpPr>
        <p:spPr>
          <a:xfrm>
            <a:off x="4295800" y="832127"/>
            <a:ext cx="3047089" cy="292388"/>
          </a:xfrm>
          <a:prstGeom prst="rect">
            <a:avLst/>
          </a:prstGeom>
          <a:noFill/>
        </p:spPr>
        <p:txBody>
          <a:bodyPr wrap="square" rtlCol="0">
            <a:spAutoFit/>
          </a:bodyPr>
          <a:lstStyle/>
          <a:p>
            <a:pPr algn="ctr"/>
            <a:r>
              <a:rPr lang="es-CO" sz="1300" b="1" dirty="0">
                <a:ea typeface="Times New Roman" panose="02020603050405020304" pitchFamily="18" charset="0"/>
                <a:cs typeface="Arial" panose="020B0604020202020204" pitchFamily="34" charset="0"/>
              </a:rPr>
              <a:t>20 días de almacenamiento en Galán</a:t>
            </a:r>
            <a:endParaRPr lang="es-ES" sz="1300" b="1" dirty="0">
              <a:cs typeface="Arial" panose="020B0604020202020204" pitchFamily="34" charset="0"/>
            </a:endParaRPr>
          </a:p>
        </p:txBody>
      </p:sp>
      <p:pic>
        <p:nvPicPr>
          <p:cNvPr id="7" name="Imagen 6"/>
          <p:cNvPicPr>
            <a:picLocks noChangeAspect="1"/>
          </p:cNvPicPr>
          <p:nvPr/>
        </p:nvPicPr>
        <p:blipFill>
          <a:blip r:embed="rId3"/>
          <a:stretch>
            <a:fillRect/>
          </a:stretch>
        </p:blipFill>
        <p:spPr>
          <a:xfrm>
            <a:off x="973950" y="1159274"/>
            <a:ext cx="9073008" cy="5051048"/>
          </a:xfrm>
          <a:prstGeom prst="rect">
            <a:avLst/>
          </a:prstGeom>
        </p:spPr>
      </p:pic>
    </p:spTree>
    <p:extLst>
      <p:ext uri="{BB962C8B-B14F-4D97-AF65-F5344CB8AC3E}">
        <p14:creationId xmlns:p14="http://schemas.microsoft.com/office/powerpoint/2010/main" val="1854886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6903532"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8. Confiabilidad y abastecimiento</a:t>
            </a:r>
          </a:p>
        </p:txBody>
      </p:sp>
      <p:sp>
        <p:nvSpPr>
          <p:cNvPr id="4" name="Marcador de texto 2"/>
          <p:cNvSpPr>
            <a:spLocks noGrp="1"/>
          </p:cNvSpPr>
          <p:nvPr>
            <p:ph type="body" sz="quarter" idx="10"/>
          </p:nvPr>
        </p:nvSpPr>
        <p:spPr>
          <a:xfrm>
            <a:off x="358975" y="910908"/>
            <a:ext cx="3216746" cy="503634"/>
          </a:xfrm>
        </p:spPr>
        <p:txBody>
          <a:bodyPr/>
          <a:lstStyle/>
          <a:p>
            <a:r>
              <a:rPr lang="es-ES" sz="1600" dirty="0">
                <a:latin typeface="+mn-lt"/>
              </a:rPr>
              <a:t>Almacenamientos Estratégicos</a:t>
            </a:r>
          </a:p>
        </p:txBody>
      </p:sp>
      <p:sp>
        <p:nvSpPr>
          <p:cNvPr id="10" name="CuadroTexto 9"/>
          <p:cNvSpPr txBox="1"/>
          <p:nvPr/>
        </p:nvSpPr>
        <p:spPr>
          <a:xfrm>
            <a:off x="3970188" y="881448"/>
            <a:ext cx="3242638" cy="292388"/>
          </a:xfrm>
          <a:prstGeom prst="rect">
            <a:avLst/>
          </a:prstGeom>
          <a:noFill/>
        </p:spPr>
        <p:txBody>
          <a:bodyPr wrap="square" rtlCol="0">
            <a:spAutoFit/>
          </a:bodyPr>
          <a:lstStyle/>
          <a:p>
            <a:pPr algn="ctr"/>
            <a:r>
              <a:rPr lang="es-CO" sz="1300" b="1" dirty="0">
                <a:ea typeface="Times New Roman" panose="02020603050405020304" pitchFamily="18" charset="0"/>
                <a:cs typeface="Arial" panose="020B0604020202020204" pitchFamily="34" charset="0"/>
              </a:rPr>
              <a:t>20 días de almacenamiento en Terminales</a:t>
            </a:r>
            <a:endParaRPr lang="es-ES" sz="1300" b="1" dirty="0">
              <a:cs typeface="Arial" panose="020B0604020202020204" pitchFamily="34" charset="0"/>
            </a:endParaRPr>
          </a:p>
        </p:txBody>
      </p:sp>
      <p:pic>
        <p:nvPicPr>
          <p:cNvPr id="2" name="Imagen 1"/>
          <p:cNvPicPr preferRelativeResize="0">
            <a:picLocks/>
          </p:cNvPicPr>
          <p:nvPr/>
        </p:nvPicPr>
        <p:blipFill>
          <a:blip r:embed="rId3"/>
          <a:stretch>
            <a:fillRect/>
          </a:stretch>
        </p:blipFill>
        <p:spPr>
          <a:xfrm>
            <a:off x="767408" y="1190011"/>
            <a:ext cx="9577064" cy="5047301"/>
          </a:xfrm>
          <a:prstGeom prst="rect">
            <a:avLst/>
          </a:prstGeom>
        </p:spPr>
      </p:pic>
    </p:spTree>
    <p:extLst>
      <p:ext uri="{BB962C8B-B14F-4D97-AF65-F5344CB8AC3E}">
        <p14:creationId xmlns:p14="http://schemas.microsoft.com/office/powerpoint/2010/main" val="740982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6903532"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8. Confiabilidad y abastecimiento</a:t>
            </a:r>
          </a:p>
        </p:txBody>
      </p:sp>
      <p:sp>
        <p:nvSpPr>
          <p:cNvPr id="4" name="Marcador de texto 2"/>
          <p:cNvSpPr>
            <a:spLocks noGrp="1"/>
          </p:cNvSpPr>
          <p:nvPr>
            <p:ph type="body" sz="quarter" idx="10"/>
          </p:nvPr>
        </p:nvSpPr>
        <p:spPr>
          <a:xfrm>
            <a:off x="406599" y="901383"/>
            <a:ext cx="2881089" cy="503634"/>
          </a:xfrm>
        </p:spPr>
        <p:txBody>
          <a:bodyPr/>
          <a:lstStyle/>
          <a:p>
            <a:r>
              <a:rPr lang="es-ES" sz="1600" dirty="0">
                <a:latin typeface="+mn-lt"/>
              </a:rPr>
              <a:t>Almacenamientos Estratégicos</a:t>
            </a:r>
          </a:p>
        </p:txBody>
      </p:sp>
      <p:sp>
        <p:nvSpPr>
          <p:cNvPr id="11" name="CuadroTexto 10"/>
          <p:cNvSpPr txBox="1"/>
          <p:nvPr/>
        </p:nvSpPr>
        <p:spPr>
          <a:xfrm>
            <a:off x="3215680" y="894733"/>
            <a:ext cx="4248471" cy="292388"/>
          </a:xfrm>
          <a:prstGeom prst="rect">
            <a:avLst/>
          </a:prstGeom>
          <a:noFill/>
        </p:spPr>
        <p:txBody>
          <a:bodyPr wrap="square" rtlCol="0">
            <a:spAutoFit/>
          </a:bodyPr>
          <a:lstStyle/>
          <a:p>
            <a:pPr algn="ctr"/>
            <a:r>
              <a:rPr lang="es-CO" sz="1300" b="1" dirty="0">
                <a:ea typeface="Times New Roman" panose="02020603050405020304" pitchFamily="18" charset="0"/>
                <a:cs typeface="Arial" panose="020B0604020202020204" pitchFamily="34" charset="0"/>
              </a:rPr>
              <a:t>20 días de almacenamiento en Sebastopol y Lisama</a:t>
            </a:r>
            <a:endParaRPr lang="es-ES" sz="1300" b="1" dirty="0">
              <a:cs typeface="Arial" panose="020B0604020202020204" pitchFamily="34" charset="0"/>
            </a:endParaRPr>
          </a:p>
        </p:txBody>
      </p:sp>
      <p:pic>
        <p:nvPicPr>
          <p:cNvPr id="3" name="Imagen 2"/>
          <p:cNvPicPr preferRelativeResize="0">
            <a:picLocks/>
          </p:cNvPicPr>
          <p:nvPr/>
        </p:nvPicPr>
        <p:blipFill>
          <a:blip r:embed="rId3"/>
          <a:stretch>
            <a:fillRect/>
          </a:stretch>
        </p:blipFill>
        <p:spPr>
          <a:xfrm>
            <a:off x="1415480" y="1193771"/>
            <a:ext cx="9109788" cy="4971533"/>
          </a:xfrm>
          <a:prstGeom prst="rect">
            <a:avLst/>
          </a:prstGeom>
        </p:spPr>
      </p:pic>
    </p:spTree>
    <p:extLst>
      <p:ext uri="{BB962C8B-B14F-4D97-AF65-F5344CB8AC3E}">
        <p14:creationId xmlns:p14="http://schemas.microsoft.com/office/powerpoint/2010/main" val="60858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41 Conector recto"/>
          <p:cNvCxnSpPr/>
          <p:nvPr/>
        </p:nvCxnSpPr>
        <p:spPr>
          <a:xfrm>
            <a:off x="6096000" y="1844824"/>
            <a:ext cx="0" cy="4320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CuadroTexto 46"/>
          <p:cNvSpPr txBox="1"/>
          <p:nvPr/>
        </p:nvSpPr>
        <p:spPr>
          <a:xfrm>
            <a:off x="2076066" y="1520161"/>
            <a:ext cx="1739708" cy="307777"/>
          </a:xfrm>
          <a:prstGeom prst="rect">
            <a:avLst/>
          </a:prstGeom>
          <a:noFill/>
        </p:spPr>
        <p:txBody>
          <a:bodyPr wrap="square" rtlCol="0">
            <a:spAutoFit/>
          </a:bodyPr>
          <a:lstStyle/>
          <a:p>
            <a:pPr algn="ctr"/>
            <a:r>
              <a:rPr lang="es-ES" sz="1400" b="1" dirty="0"/>
              <a:t>1. CAR-COP-GAL</a:t>
            </a:r>
          </a:p>
        </p:txBody>
      </p:sp>
      <p:sp>
        <p:nvSpPr>
          <p:cNvPr id="48" name="CuadroTexto 47"/>
          <p:cNvSpPr txBox="1"/>
          <p:nvPr/>
        </p:nvSpPr>
        <p:spPr>
          <a:xfrm>
            <a:off x="8385653" y="1520161"/>
            <a:ext cx="1739708" cy="307777"/>
          </a:xfrm>
          <a:prstGeom prst="rect">
            <a:avLst/>
          </a:prstGeom>
          <a:noFill/>
        </p:spPr>
        <p:txBody>
          <a:bodyPr wrap="square" rtlCol="0">
            <a:spAutoFit/>
          </a:bodyPr>
          <a:lstStyle/>
          <a:p>
            <a:r>
              <a:rPr lang="es-ES" sz="1400" b="1" dirty="0"/>
              <a:t>2. CAR-COV-SEB</a:t>
            </a:r>
          </a:p>
        </p:txBody>
      </p:sp>
      <p:sp>
        <p:nvSpPr>
          <p:cNvPr id="50" name="Título 5"/>
          <p:cNvSpPr>
            <a:spLocks noGrp="1"/>
          </p:cNvSpPr>
          <p:nvPr>
            <p:ph type="title"/>
          </p:nvPr>
        </p:nvSpPr>
        <p:spPr>
          <a:xfrm>
            <a:off x="331226" y="549724"/>
            <a:ext cx="9077318" cy="634082"/>
          </a:xfrm>
        </p:spPr>
        <p:txBody>
          <a:bodyPr/>
          <a:lstStyle/>
          <a:p>
            <a:r>
              <a:rPr lang="es-ES" dirty="0"/>
              <a:t>8. Confiabilidad y abastecimiento</a:t>
            </a:r>
            <a:br>
              <a:rPr lang="es-ES" dirty="0"/>
            </a:br>
            <a:endParaRPr lang="es-CO" dirty="0"/>
          </a:p>
        </p:txBody>
      </p:sp>
      <p:sp>
        <p:nvSpPr>
          <p:cNvPr id="52" name="Marcador de texto 2"/>
          <p:cNvSpPr>
            <a:spLocks noGrp="1"/>
          </p:cNvSpPr>
          <p:nvPr>
            <p:ph type="body" sz="quarter" idx="10"/>
          </p:nvPr>
        </p:nvSpPr>
        <p:spPr>
          <a:xfrm>
            <a:off x="479376" y="1096631"/>
            <a:ext cx="10656324" cy="503634"/>
          </a:xfrm>
        </p:spPr>
        <p:txBody>
          <a:bodyPr/>
          <a:lstStyle/>
          <a:p>
            <a:r>
              <a:rPr lang="es-ES" sz="1600" dirty="0">
                <a:latin typeface="+mn-lt"/>
              </a:rPr>
              <a:t>Análisis de Abastecimiento</a:t>
            </a:r>
          </a:p>
        </p:txBody>
      </p:sp>
      <p:sp>
        <p:nvSpPr>
          <p:cNvPr id="6" name="CuadroTexto 5"/>
          <p:cNvSpPr txBox="1"/>
          <p:nvPr/>
        </p:nvSpPr>
        <p:spPr>
          <a:xfrm>
            <a:off x="1575745" y="5845473"/>
            <a:ext cx="2740350" cy="369332"/>
          </a:xfrm>
          <a:prstGeom prst="rect">
            <a:avLst/>
          </a:prstGeom>
          <a:noFill/>
        </p:spPr>
        <p:txBody>
          <a:bodyPr wrap="square" rtlCol="0" anchor="ctr">
            <a:spAutoFit/>
          </a:bodyPr>
          <a:lstStyle/>
          <a:p>
            <a:pPr algn="ctr"/>
            <a:r>
              <a:rPr lang="es-ES" b="1" dirty="0">
                <a:solidFill>
                  <a:srgbClr val="002144">
                    <a:lumMod val="90000"/>
                    <a:lumOff val="10000"/>
                  </a:srgbClr>
                </a:solidFill>
              </a:rPr>
              <a:t>Valor:</a:t>
            </a:r>
            <a:r>
              <a:rPr lang="es-ES" dirty="0"/>
              <a:t> </a:t>
            </a:r>
            <a:r>
              <a:rPr lang="es-MX" b="1" dirty="0" smtClean="0">
                <a:solidFill>
                  <a:srgbClr val="002144">
                    <a:lumMod val="90000"/>
                    <a:lumOff val="10000"/>
                  </a:srgbClr>
                </a:solidFill>
              </a:rPr>
              <a:t>676,92 </a:t>
            </a:r>
            <a:r>
              <a:rPr lang="es-MX" b="1" dirty="0">
                <a:solidFill>
                  <a:srgbClr val="002144">
                    <a:lumMod val="90000"/>
                    <a:lumOff val="10000"/>
                  </a:srgbClr>
                </a:solidFill>
              </a:rPr>
              <a:t>MUSD </a:t>
            </a:r>
            <a:endParaRPr lang="es-ES" dirty="0"/>
          </a:p>
        </p:txBody>
      </p:sp>
      <p:sp>
        <p:nvSpPr>
          <p:cNvPr id="53" name="CuadroTexto 52"/>
          <p:cNvSpPr txBox="1"/>
          <p:nvPr/>
        </p:nvSpPr>
        <p:spPr>
          <a:xfrm>
            <a:off x="7885332" y="5845473"/>
            <a:ext cx="2740350" cy="369332"/>
          </a:xfrm>
          <a:prstGeom prst="rect">
            <a:avLst/>
          </a:prstGeom>
          <a:noFill/>
        </p:spPr>
        <p:txBody>
          <a:bodyPr wrap="square" rtlCol="0" anchor="ctr">
            <a:spAutoFit/>
          </a:bodyPr>
          <a:lstStyle/>
          <a:p>
            <a:pPr algn="ctr"/>
            <a:r>
              <a:rPr lang="es-ES" b="1" dirty="0">
                <a:solidFill>
                  <a:srgbClr val="002144">
                    <a:lumMod val="90000"/>
                    <a:lumOff val="10000"/>
                  </a:srgbClr>
                </a:solidFill>
              </a:rPr>
              <a:t>Valor:</a:t>
            </a:r>
            <a:r>
              <a:rPr lang="es-ES" dirty="0"/>
              <a:t> </a:t>
            </a:r>
            <a:r>
              <a:rPr lang="es-MX" b="1" dirty="0" smtClean="0">
                <a:solidFill>
                  <a:srgbClr val="002144">
                    <a:lumMod val="90000"/>
                    <a:lumOff val="10000"/>
                  </a:srgbClr>
                </a:solidFill>
              </a:rPr>
              <a:t>737,52 </a:t>
            </a:r>
            <a:r>
              <a:rPr lang="es-MX" b="1" dirty="0">
                <a:solidFill>
                  <a:srgbClr val="002144">
                    <a:lumMod val="90000"/>
                    <a:lumOff val="10000"/>
                  </a:srgbClr>
                </a:solidFill>
              </a:rPr>
              <a:t>MUSD </a:t>
            </a:r>
            <a:endParaRPr lang="es-ES" dirty="0"/>
          </a:p>
        </p:txBody>
      </p:sp>
      <p:pic>
        <p:nvPicPr>
          <p:cNvPr id="3" name="Imagen 2"/>
          <p:cNvPicPr>
            <a:picLocks noChangeAspect="1"/>
          </p:cNvPicPr>
          <p:nvPr/>
        </p:nvPicPr>
        <p:blipFill>
          <a:blip r:embed="rId3"/>
          <a:stretch>
            <a:fillRect/>
          </a:stretch>
        </p:blipFill>
        <p:spPr>
          <a:xfrm>
            <a:off x="257750" y="1827938"/>
            <a:ext cx="5769301" cy="3780887"/>
          </a:xfrm>
          <a:prstGeom prst="rect">
            <a:avLst/>
          </a:prstGeom>
        </p:spPr>
      </p:pic>
      <p:pic>
        <p:nvPicPr>
          <p:cNvPr id="4" name="Imagen 3"/>
          <p:cNvPicPr preferRelativeResize="0">
            <a:picLocks/>
          </p:cNvPicPr>
          <p:nvPr/>
        </p:nvPicPr>
        <p:blipFill>
          <a:blip r:embed="rId4"/>
          <a:stretch>
            <a:fillRect/>
          </a:stretch>
        </p:blipFill>
        <p:spPr>
          <a:xfrm>
            <a:off x="6208026" y="1827938"/>
            <a:ext cx="5868000" cy="3780000"/>
          </a:xfrm>
          <a:prstGeom prst="rect">
            <a:avLst/>
          </a:prstGeom>
        </p:spPr>
      </p:pic>
    </p:spTree>
    <p:extLst>
      <p:ext uri="{BB962C8B-B14F-4D97-AF65-F5344CB8AC3E}">
        <p14:creationId xmlns:p14="http://schemas.microsoft.com/office/powerpoint/2010/main" val="16926742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41 Conector recto"/>
          <p:cNvCxnSpPr/>
          <p:nvPr/>
        </p:nvCxnSpPr>
        <p:spPr>
          <a:xfrm>
            <a:off x="6096000" y="1844824"/>
            <a:ext cx="0" cy="432000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ítulo 5"/>
          <p:cNvSpPr>
            <a:spLocks noGrp="1"/>
          </p:cNvSpPr>
          <p:nvPr>
            <p:ph type="title"/>
          </p:nvPr>
        </p:nvSpPr>
        <p:spPr>
          <a:xfrm>
            <a:off x="331226" y="549724"/>
            <a:ext cx="9077318" cy="634082"/>
          </a:xfrm>
        </p:spPr>
        <p:txBody>
          <a:bodyPr/>
          <a:lstStyle/>
          <a:p>
            <a:r>
              <a:rPr lang="es-ES" dirty="0"/>
              <a:t>8. Confiabilidad y abastecimiento</a:t>
            </a:r>
            <a:br>
              <a:rPr lang="es-ES" dirty="0"/>
            </a:br>
            <a:endParaRPr lang="es-CO" dirty="0"/>
          </a:p>
        </p:txBody>
      </p:sp>
      <p:sp>
        <p:nvSpPr>
          <p:cNvPr id="52" name="Marcador de texto 2"/>
          <p:cNvSpPr>
            <a:spLocks noGrp="1"/>
          </p:cNvSpPr>
          <p:nvPr>
            <p:ph type="body" sz="quarter" idx="10"/>
          </p:nvPr>
        </p:nvSpPr>
        <p:spPr>
          <a:xfrm>
            <a:off x="479376" y="1078913"/>
            <a:ext cx="10656324" cy="503634"/>
          </a:xfrm>
        </p:spPr>
        <p:txBody>
          <a:bodyPr/>
          <a:lstStyle/>
          <a:p>
            <a:r>
              <a:rPr lang="es-ES" sz="1600" dirty="0"/>
              <a:t>Análisis de Confiabilidad</a:t>
            </a:r>
          </a:p>
        </p:txBody>
      </p:sp>
      <p:sp>
        <p:nvSpPr>
          <p:cNvPr id="53" name="CuadroTexto 52"/>
          <p:cNvSpPr txBox="1"/>
          <p:nvPr/>
        </p:nvSpPr>
        <p:spPr>
          <a:xfrm>
            <a:off x="7885332" y="5845473"/>
            <a:ext cx="2740350" cy="369332"/>
          </a:xfrm>
          <a:prstGeom prst="rect">
            <a:avLst/>
          </a:prstGeom>
          <a:noFill/>
        </p:spPr>
        <p:txBody>
          <a:bodyPr wrap="square" rtlCol="0" anchor="ctr">
            <a:spAutoFit/>
          </a:bodyPr>
          <a:lstStyle/>
          <a:p>
            <a:pPr algn="ctr"/>
            <a:r>
              <a:rPr lang="es-ES" b="1" dirty="0">
                <a:solidFill>
                  <a:srgbClr val="002144">
                    <a:lumMod val="90000"/>
                    <a:lumOff val="10000"/>
                  </a:srgbClr>
                </a:solidFill>
              </a:rPr>
              <a:t>Valor:</a:t>
            </a:r>
            <a:r>
              <a:rPr lang="es-ES" dirty="0"/>
              <a:t> </a:t>
            </a:r>
            <a:r>
              <a:rPr lang="es-ES" b="1" dirty="0">
                <a:solidFill>
                  <a:srgbClr val="002144">
                    <a:lumMod val="90000"/>
                    <a:lumOff val="10000"/>
                  </a:srgbClr>
                </a:solidFill>
              </a:rPr>
              <a:t>1.024,72</a:t>
            </a:r>
            <a:r>
              <a:rPr lang="es-ES" dirty="0" smtClean="0"/>
              <a:t> </a:t>
            </a:r>
            <a:r>
              <a:rPr lang="es-MX" b="1" dirty="0" smtClean="0">
                <a:solidFill>
                  <a:srgbClr val="002144">
                    <a:lumMod val="90000"/>
                    <a:lumOff val="10000"/>
                  </a:srgbClr>
                </a:solidFill>
              </a:rPr>
              <a:t>MUSD </a:t>
            </a:r>
            <a:endParaRPr lang="es-ES" dirty="0"/>
          </a:p>
        </p:txBody>
      </p:sp>
      <p:sp>
        <p:nvSpPr>
          <p:cNvPr id="12" name="CuadroTexto 11"/>
          <p:cNvSpPr txBox="1"/>
          <p:nvPr/>
        </p:nvSpPr>
        <p:spPr>
          <a:xfrm>
            <a:off x="501379" y="1530718"/>
            <a:ext cx="2875969" cy="307777"/>
          </a:xfrm>
          <a:prstGeom prst="rect">
            <a:avLst/>
          </a:prstGeom>
          <a:noFill/>
        </p:spPr>
        <p:txBody>
          <a:bodyPr wrap="square" rtlCol="0">
            <a:spAutoFit/>
          </a:bodyPr>
          <a:lstStyle/>
          <a:p>
            <a:r>
              <a:rPr lang="es-ES" sz="1400" b="1" dirty="0"/>
              <a:t>1. </a:t>
            </a:r>
            <a:r>
              <a:rPr lang="es-ES" sz="1400" b="1" dirty="0" smtClean="0"/>
              <a:t>CAR-COP-GAL ( Ampliación)</a:t>
            </a:r>
            <a:endParaRPr lang="es-ES" sz="1400" b="1" dirty="0"/>
          </a:p>
        </p:txBody>
      </p:sp>
      <p:pic>
        <p:nvPicPr>
          <p:cNvPr id="5" name="Imagen 4"/>
          <p:cNvPicPr>
            <a:picLocks noChangeAspect="1"/>
          </p:cNvPicPr>
          <p:nvPr/>
        </p:nvPicPr>
        <p:blipFill>
          <a:blip r:embed="rId3"/>
          <a:stretch>
            <a:fillRect/>
          </a:stretch>
        </p:blipFill>
        <p:spPr>
          <a:xfrm>
            <a:off x="479376" y="1857335"/>
            <a:ext cx="5451964" cy="4091945"/>
          </a:xfrm>
          <a:prstGeom prst="rect">
            <a:avLst/>
          </a:prstGeom>
        </p:spPr>
      </p:pic>
      <p:sp>
        <p:nvSpPr>
          <p:cNvPr id="15" name="CuadroTexto 14"/>
          <p:cNvSpPr txBox="1"/>
          <p:nvPr/>
        </p:nvSpPr>
        <p:spPr>
          <a:xfrm>
            <a:off x="6275822" y="1458594"/>
            <a:ext cx="3219019" cy="307777"/>
          </a:xfrm>
          <a:prstGeom prst="rect">
            <a:avLst/>
          </a:prstGeom>
          <a:noFill/>
        </p:spPr>
        <p:txBody>
          <a:bodyPr wrap="square" rtlCol="0">
            <a:spAutoFit/>
          </a:bodyPr>
          <a:lstStyle/>
          <a:p>
            <a:r>
              <a:rPr lang="es-ES" sz="1400" b="1" dirty="0"/>
              <a:t>2. </a:t>
            </a:r>
            <a:r>
              <a:rPr lang="es-ES" sz="1400" b="1" dirty="0" smtClean="0"/>
              <a:t>CAR-COV-SEB ( Ampliación)</a:t>
            </a:r>
            <a:endParaRPr lang="es-ES" sz="1400" b="1" dirty="0"/>
          </a:p>
        </p:txBody>
      </p:sp>
      <p:pic>
        <p:nvPicPr>
          <p:cNvPr id="8" name="Imagen 7"/>
          <p:cNvPicPr preferRelativeResize="0">
            <a:picLocks/>
          </p:cNvPicPr>
          <p:nvPr/>
        </p:nvPicPr>
        <p:blipFill>
          <a:blip r:embed="rId4"/>
          <a:stretch>
            <a:fillRect/>
          </a:stretch>
        </p:blipFill>
        <p:spPr>
          <a:xfrm>
            <a:off x="6384031" y="1857334"/>
            <a:ext cx="5494707" cy="4207681"/>
          </a:xfrm>
          <a:prstGeom prst="rect">
            <a:avLst/>
          </a:prstGeom>
        </p:spPr>
      </p:pic>
    </p:spTree>
    <p:extLst>
      <p:ext uri="{BB962C8B-B14F-4D97-AF65-F5344CB8AC3E}">
        <p14:creationId xmlns:p14="http://schemas.microsoft.com/office/powerpoint/2010/main" val="4109566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8559716"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9. Evaluación económica – Opción confiabilidad</a:t>
            </a:r>
          </a:p>
        </p:txBody>
      </p:sp>
      <p:graphicFrame>
        <p:nvGraphicFramePr>
          <p:cNvPr id="5" name="Tabla 4"/>
          <p:cNvGraphicFramePr>
            <a:graphicFrameLocks noGrp="1"/>
          </p:cNvGraphicFramePr>
          <p:nvPr>
            <p:extLst>
              <p:ext uri="{D42A27DB-BD31-4B8C-83A1-F6EECF244321}">
                <p14:modId xmlns:p14="http://schemas.microsoft.com/office/powerpoint/2010/main" val="4237953540"/>
              </p:ext>
            </p:extLst>
          </p:nvPr>
        </p:nvGraphicFramePr>
        <p:xfrm>
          <a:off x="3710500" y="4864468"/>
          <a:ext cx="4774916" cy="1112520"/>
        </p:xfrm>
        <a:graphic>
          <a:graphicData uri="http://schemas.openxmlformats.org/drawingml/2006/table">
            <a:tbl>
              <a:tblPr firstRow="1" bandRow="1">
                <a:tableStyleId>{5C22544A-7EE6-4342-B048-85BDC9FD1C3A}</a:tableStyleId>
              </a:tblPr>
              <a:tblGrid>
                <a:gridCol w="3046724"/>
                <a:gridCol w="1728192"/>
              </a:tblGrid>
              <a:tr h="370840">
                <a:tc>
                  <a:txBody>
                    <a:bodyPr/>
                    <a:lstStyle/>
                    <a:p>
                      <a:pPr algn="ctr"/>
                      <a:r>
                        <a:rPr lang="es-CO" sz="1600" dirty="0" smtClean="0"/>
                        <a:t>Opción	</a:t>
                      </a:r>
                    </a:p>
                  </a:txBody>
                  <a:tcPr/>
                </a:tc>
                <a:tc>
                  <a:txBody>
                    <a:bodyPr/>
                    <a:lstStyle/>
                    <a:p>
                      <a:pPr algn="ctr"/>
                      <a:r>
                        <a:rPr lang="es-CO" sz="1600" dirty="0" smtClean="0"/>
                        <a:t>Valor (MUSD)</a:t>
                      </a:r>
                      <a:endParaRPr lang="es-CO" sz="1600" dirty="0"/>
                    </a:p>
                  </a:txBody>
                  <a:tcPr/>
                </a:tc>
              </a:tr>
              <a:tr h="370840">
                <a:tc>
                  <a:txBody>
                    <a:bodyPr/>
                    <a:lstStyle/>
                    <a:p>
                      <a:r>
                        <a:rPr lang="es-CO" sz="1600" dirty="0" smtClean="0"/>
                        <a:t>CAR-COP-GAL (Ampliación)</a:t>
                      </a:r>
                      <a:endParaRPr lang="es-CO" sz="1600" dirty="0"/>
                    </a:p>
                  </a:txBody>
                  <a:tcPr/>
                </a:tc>
                <a:tc>
                  <a:txBody>
                    <a:bodyPr/>
                    <a:lstStyle/>
                    <a:p>
                      <a:pPr algn="ctr"/>
                      <a:r>
                        <a:rPr lang="es-CO" sz="1600" dirty="0" smtClean="0"/>
                        <a:t>1.075</a:t>
                      </a:r>
                      <a:endParaRPr lang="es-CO" sz="1600" dirty="0"/>
                    </a:p>
                  </a:txBody>
                  <a:tcPr/>
                </a:tc>
              </a:tr>
              <a:tr h="370840">
                <a:tc>
                  <a:txBody>
                    <a:bodyPr/>
                    <a:lstStyle/>
                    <a:p>
                      <a:r>
                        <a:rPr lang="es-CO" sz="1600" dirty="0" smtClean="0"/>
                        <a:t>CAR-COV-SEB (Ampliación)</a:t>
                      </a:r>
                      <a:endParaRPr lang="es-CO" sz="1600" dirty="0"/>
                    </a:p>
                  </a:txBody>
                  <a:tcPr/>
                </a:tc>
                <a:tc>
                  <a:txBody>
                    <a:bodyPr/>
                    <a:lstStyle/>
                    <a:p>
                      <a:pPr algn="ctr"/>
                      <a:r>
                        <a:rPr lang="es-CO" sz="1600" dirty="0" smtClean="0"/>
                        <a:t>1.025</a:t>
                      </a:r>
                      <a:endParaRPr lang="es-CO" sz="1600" dirty="0"/>
                    </a:p>
                  </a:txBody>
                  <a:tcPr/>
                </a:tc>
              </a:tr>
            </a:tbl>
          </a:graphicData>
        </a:graphic>
      </p:graphicFrame>
      <p:sp>
        <p:nvSpPr>
          <p:cNvPr id="15" name="CuadroTexto 14"/>
          <p:cNvSpPr txBox="1"/>
          <p:nvPr/>
        </p:nvSpPr>
        <p:spPr>
          <a:xfrm>
            <a:off x="603739" y="883687"/>
            <a:ext cx="2206181" cy="338554"/>
          </a:xfrm>
          <a:prstGeom prst="rect">
            <a:avLst/>
          </a:prstGeom>
          <a:noFill/>
        </p:spPr>
        <p:txBody>
          <a:bodyPr wrap="none" rtlCol="0">
            <a:spAutoFit/>
          </a:bodyPr>
          <a:lstStyle/>
          <a:p>
            <a:pPr algn="ctr"/>
            <a:r>
              <a:rPr lang="es-CO" sz="1600" b="1" dirty="0">
                <a:latin typeface="+mj-lt"/>
                <a:cs typeface="Times New Roman" panose="02020603050405020304" pitchFamily="18" charset="0"/>
              </a:rPr>
              <a:t>Ductos </a:t>
            </a:r>
            <a:r>
              <a:rPr lang="es-CO" sz="1600" b="1" dirty="0" smtClean="0">
                <a:latin typeface="+mj-lt"/>
                <a:cs typeface="Times New Roman" panose="02020603050405020304" pitchFamily="18" charset="0"/>
              </a:rPr>
              <a:t>de </a:t>
            </a:r>
            <a:r>
              <a:rPr lang="es-CO" sz="1600" b="1" dirty="0">
                <a:latin typeface="+mj-lt"/>
                <a:cs typeface="Times New Roman" panose="02020603050405020304" pitchFamily="18" charset="0"/>
              </a:rPr>
              <a:t>Confiabilidad</a:t>
            </a:r>
            <a:endParaRPr lang="es-ES" sz="1600" b="1" dirty="0">
              <a:latin typeface="+mj-lt"/>
              <a:cs typeface="Arial" panose="020B0604020202020204" pitchFamily="34" charset="0"/>
            </a:endParaRPr>
          </a:p>
        </p:txBody>
      </p:sp>
      <p:grpSp>
        <p:nvGrpSpPr>
          <p:cNvPr id="4" name="Grupo 3"/>
          <p:cNvGrpSpPr/>
          <p:nvPr/>
        </p:nvGrpSpPr>
        <p:grpSpPr>
          <a:xfrm>
            <a:off x="1296916" y="1332761"/>
            <a:ext cx="9420444" cy="3328386"/>
            <a:chOff x="1296916" y="1332761"/>
            <a:chExt cx="9420444" cy="3328386"/>
          </a:xfrm>
        </p:grpSpPr>
        <p:pic>
          <p:nvPicPr>
            <p:cNvPr id="3" name="Imagen 2"/>
            <p:cNvPicPr>
              <a:picLocks/>
            </p:cNvPicPr>
            <p:nvPr/>
          </p:nvPicPr>
          <p:blipFill>
            <a:blip r:embed="rId3"/>
            <a:stretch>
              <a:fillRect/>
            </a:stretch>
          </p:blipFill>
          <p:spPr>
            <a:xfrm>
              <a:off x="1296916" y="1513311"/>
              <a:ext cx="9420444" cy="3067817"/>
            </a:xfrm>
            <a:prstGeom prst="rect">
              <a:avLst/>
            </a:prstGeom>
          </p:spPr>
        </p:pic>
        <p:sp>
          <p:nvSpPr>
            <p:cNvPr id="2" name="Rectángulo redondeado 1"/>
            <p:cNvSpPr/>
            <p:nvPr/>
          </p:nvSpPr>
          <p:spPr>
            <a:xfrm>
              <a:off x="2809920" y="1332761"/>
              <a:ext cx="1944000" cy="33203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6736070" y="1340770"/>
              <a:ext cx="1980000" cy="33203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944249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7551604" cy="490066"/>
          </a:xfrm>
          <a:prstGeom prst="rect">
            <a:avLst/>
          </a:prstGeom>
        </p:spPr>
        <p:txBody>
          <a:bodyPr anchor="ctr"/>
          <a:lstStyle/>
          <a:p>
            <a:r>
              <a:rPr lang="es-ES" dirty="0"/>
              <a:t>2</a:t>
            </a:r>
            <a:r>
              <a:rPr lang="es-ES" dirty="0" smtClean="0"/>
              <a:t>. Metodología</a:t>
            </a:r>
            <a:endParaRPr lang="es-ES" dirty="0">
              <a:solidFill>
                <a:srgbClr val="FF0000"/>
              </a:solidFill>
            </a:endParaRPr>
          </a:p>
        </p:txBody>
      </p:sp>
      <p:pic>
        <p:nvPicPr>
          <p:cNvPr id="2" name="Imagen 1"/>
          <p:cNvPicPr>
            <a:picLocks noChangeAspect="1"/>
          </p:cNvPicPr>
          <p:nvPr/>
        </p:nvPicPr>
        <p:blipFill>
          <a:blip r:embed="rId2"/>
          <a:stretch>
            <a:fillRect/>
          </a:stretch>
        </p:blipFill>
        <p:spPr>
          <a:xfrm>
            <a:off x="911424" y="919944"/>
            <a:ext cx="10075866" cy="5256000"/>
          </a:xfrm>
          <a:prstGeom prst="rect">
            <a:avLst/>
          </a:prstGeom>
        </p:spPr>
      </p:pic>
    </p:spTree>
    <p:extLst>
      <p:ext uri="{BB962C8B-B14F-4D97-AF65-F5344CB8AC3E}">
        <p14:creationId xmlns:p14="http://schemas.microsoft.com/office/powerpoint/2010/main" val="184496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8559716"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9. Evaluación económica – Opción confiabilidad</a:t>
            </a:r>
          </a:p>
        </p:txBody>
      </p:sp>
      <p:graphicFrame>
        <p:nvGraphicFramePr>
          <p:cNvPr id="3" name="Tabla 2"/>
          <p:cNvGraphicFramePr>
            <a:graphicFrameLocks noGrp="1"/>
          </p:cNvGraphicFramePr>
          <p:nvPr>
            <p:extLst>
              <p:ext uri="{D42A27DB-BD31-4B8C-83A1-F6EECF244321}">
                <p14:modId xmlns:p14="http://schemas.microsoft.com/office/powerpoint/2010/main" val="3345734859"/>
              </p:ext>
            </p:extLst>
          </p:nvPr>
        </p:nvGraphicFramePr>
        <p:xfrm>
          <a:off x="344595" y="3922032"/>
          <a:ext cx="11501751" cy="2225779"/>
        </p:xfrm>
        <a:graphic>
          <a:graphicData uri="http://schemas.openxmlformats.org/drawingml/2006/table">
            <a:tbl>
              <a:tblPr>
                <a:tableStyleId>{8A107856-5554-42FB-B03E-39F5DBC370BA}</a:tableStyleId>
              </a:tblPr>
              <a:tblGrid>
                <a:gridCol w="710845"/>
                <a:gridCol w="1050485"/>
                <a:gridCol w="972255"/>
                <a:gridCol w="949827"/>
                <a:gridCol w="844192"/>
                <a:gridCol w="945342"/>
                <a:gridCol w="827498"/>
                <a:gridCol w="1034373"/>
                <a:gridCol w="26031"/>
                <a:gridCol w="1517079"/>
                <a:gridCol w="26031"/>
                <a:gridCol w="1192599"/>
                <a:gridCol w="26031"/>
                <a:gridCol w="1379163"/>
              </a:tblGrid>
              <a:tr h="259445">
                <a:tc rowSpan="2">
                  <a:txBody>
                    <a:bodyPr/>
                    <a:lstStyle/>
                    <a:p>
                      <a:pPr algn="ctr" fontAlgn="b"/>
                      <a:endParaRPr lang="es-ES" sz="1400" b="1" i="0" u="none" strike="noStrike" dirty="0">
                        <a:solidFill>
                          <a:srgbClr val="000000"/>
                        </a:solidFill>
                        <a:effectLst/>
                        <a:latin typeface="+mj-lt"/>
                      </a:endParaRPr>
                    </a:p>
                  </a:txBody>
                  <a:tcPr marL="0" marR="0" marT="0" marB="0" anchor="b"/>
                </a:tc>
                <a:tc rowSpan="2">
                  <a:txBody>
                    <a:bodyPr/>
                    <a:lstStyle/>
                    <a:p>
                      <a:pPr algn="ctr" fontAlgn="b"/>
                      <a:endParaRPr lang="es-ES" sz="1400" u="none" strike="noStrike" dirty="0" smtClean="0">
                        <a:effectLst/>
                        <a:latin typeface="+mn-lt"/>
                      </a:endParaRPr>
                    </a:p>
                    <a:p>
                      <a:pPr algn="ctr" fontAlgn="b"/>
                      <a:r>
                        <a:rPr lang="es-ES" sz="1300" b="1" u="none" strike="noStrike" dirty="0" smtClean="0">
                          <a:effectLst/>
                          <a:latin typeface="+mn-lt"/>
                        </a:rPr>
                        <a:t>Ubicación</a:t>
                      </a:r>
                      <a:endParaRPr lang="es-ES" sz="1300" b="1" i="0" u="none" strike="noStrike" dirty="0">
                        <a:solidFill>
                          <a:srgbClr val="000000"/>
                        </a:solidFill>
                        <a:effectLst/>
                        <a:latin typeface="+mn-lt"/>
                      </a:endParaRPr>
                    </a:p>
                  </a:txBody>
                  <a:tcPr marL="0" marR="0" marT="0" marB="0" anchor="ctr"/>
                </a:tc>
                <a:tc gridSpan="3">
                  <a:txBody>
                    <a:bodyPr/>
                    <a:lstStyle/>
                    <a:p>
                      <a:pPr algn="ctr" fontAlgn="b"/>
                      <a:r>
                        <a:rPr lang="es-ES" sz="1400" b="1" u="none" strike="noStrike" dirty="0" smtClean="0">
                          <a:effectLst/>
                        </a:rPr>
                        <a:t>TANQUES</a:t>
                      </a:r>
                      <a:endParaRPr lang="es-ES" sz="1400" b="1" i="0" u="none" strike="noStrike" dirty="0">
                        <a:solidFill>
                          <a:srgbClr val="000000"/>
                        </a:solidFill>
                        <a:effectLst/>
                        <a:latin typeface="+mj-lt"/>
                      </a:endParaRPr>
                    </a:p>
                  </a:txBody>
                  <a:tcPr marL="0" marR="0" marT="0" marB="0" anchor="b"/>
                </a:tc>
                <a:tc hMerge="1">
                  <a:txBody>
                    <a:bodyPr/>
                    <a:lstStyle/>
                    <a:p>
                      <a:pPr algn="ctr" fontAlgn="b"/>
                      <a:endParaRPr lang="es-ES" sz="1400" b="1" i="0" u="none" strike="noStrike" dirty="0">
                        <a:solidFill>
                          <a:srgbClr val="000000"/>
                        </a:solidFill>
                        <a:effectLst/>
                        <a:latin typeface="+mj-lt"/>
                      </a:endParaRPr>
                    </a:p>
                  </a:txBody>
                  <a:tcPr marL="0" marR="0" marT="0" marB="0" anchor="b"/>
                </a:tc>
                <a:tc hMerge="1">
                  <a:txBody>
                    <a:bodyPr/>
                    <a:lstStyle/>
                    <a:p>
                      <a:pPr algn="ctr" fontAlgn="b"/>
                      <a:endParaRPr lang="es-ES" sz="1400" b="1" i="0" u="none" strike="noStrike" dirty="0">
                        <a:solidFill>
                          <a:srgbClr val="000000"/>
                        </a:solidFill>
                        <a:effectLst/>
                        <a:latin typeface="+mj-lt"/>
                      </a:endParaRPr>
                    </a:p>
                  </a:txBody>
                  <a:tcPr marL="0" marR="0" marT="0" marB="0" anchor="b"/>
                </a:tc>
                <a:tc gridSpan="4">
                  <a:txBody>
                    <a:bodyPr/>
                    <a:lstStyle/>
                    <a:p>
                      <a:pPr algn="ctr" fontAlgn="b"/>
                      <a:r>
                        <a:rPr lang="es-ES" sz="1400" b="1" u="none" strike="noStrike" dirty="0" smtClean="0">
                          <a:effectLst/>
                        </a:rPr>
                        <a:t>PRODUCTO</a:t>
                      </a:r>
                      <a:endParaRPr lang="es-ES" sz="1400" b="1" i="0" u="none" strike="noStrike" dirty="0">
                        <a:solidFill>
                          <a:srgbClr val="000000"/>
                        </a:solidFill>
                        <a:effectLst/>
                        <a:latin typeface="+mj-lt"/>
                      </a:endParaRPr>
                    </a:p>
                  </a:txBody>
                  <a:tcPr marL="0" marR="0" marT="0" marB="0" anchor="b"/>
                </a:tc>
                <a:tc hMerge="1">
                  <a:txBody>
                    <a:bodyPr/>
                    <a:lstStyle/>
                    <a:p>
                      <a:pPr algn="ctr" fontAlgn="b"/>
                      <a:endParaRPr lang="es-ES" sz="1400" b="1" i="0" u="none" strike="noStrike" dirty="0">
                        <a:solidFill>
                          <a:srgbClr val="000000"/>
                        </a:solidFill>
                        <a:effectLst/>
                        <a:latin typeface="+mj-lt"/>
                      </a:endParaRPr>
                    </a:p>
                  </a:txBody>
                  <a:tcPr marL="0" marR="0" marT="0" marB="0" anchor="b"/>
                </a:tc>
                <a:tc hMerge="1">
                  <a:txBody>
                    <a:bodyPr/>
                    <a:lstStyle/>
                    <a:p>
                      <a:pPr algn="ctr" fontAlgn="b"/>
                      <a:endParaRPr lang="es-ES" sz="1400" b="1" i="0" u="none" strike="noStrike" dirty="0">
                        <a:solidFill>
                          <a:srgbClr val="000000"/>
                        </a:solidFill>
                        <a:effectLst/>
                        <a:latin typeface="+mj-lt"/>
                      </a:endParaRPr>
                    </a:p>
                  </a:txBody>
                  <a:tcPr marL="0" marR="0" marT="0" marB="0" anchor="b"/>
                </a:tc>
                <a:tc hMerge="1">
                  <a:txBody>
                    <a:bodyPr/>
                    <a:lstStyle/>
                    <a:p>
                      <a:endParaRPr lang="es-CO"/>
                    </a:p>
                  </a:txBody>
                  <a:tcPr/>
                </a:tc>
                <a:tc rowSpan="2">
                  <a:txBody>
                    <a:bodyPr/>
                    <a:lstStyle/>
                    <a:p>
                      <a:pPr algn="ctr" fontAlgn="b"/>
                      <a:r>
                        <a:rPr lang="es-ES" sz="1400" u="none" strike="noStrike" dirty="0" smtClean="0">
                          <a:effectLst/>
                          <a:latin typeface="+mn-lt"/>
                        </a:rPr>
                        <a:t>Subtotal Almacenamiento</a:t>
                      </a:r>
                      <a:r>
                        <a:rPr lang="es-ES" sz="1400" u="none" strike="noStrike" baseline="0" dirty="0" smtClean="0">
                          <a:effectLst/>
                          <a:latin typeface="+mn-lt"/>
                        </a:rPr>
                        <a:t> estratégico</a:t>
                      </a:r>
                      <a:r>
                        <a:rPr lang="es-ES" sz="1400" u="none" strike="noStrike" dirty="0" smtClean="0">
                          <a:effectLst/>
                          <a:latin typeface="+mn-lt"/>
                        </a:rPr>
                        <a:t> (MUSD)</a:t>
                      </a:r>
                      <a:endParaRPr lang="es-ES" sz="1400" b="1" i="0" u="none" strike="noStrike" dirty="0">
                        <a:solidFill>
                          <a:srgbClr val="000000"/>
                        </a:solidFill>
                        <a:effectLst/>
                        <a:latin typeface="+mn-lt"/>
                      </a:endParaRPr>
                    </a:p>
                  </a:txBody>
                  <a:tcPr marL="0" marR="0" marT="0" marB="0" anchor="ctr"/>
                </a:tc>
                <a:tc rowSpan="5">
                  <a:txBody>
                    <a:bodyPr/>
                    <a:lstStyle/>
                    <a:p>
                      <a:pPr algn="ctr" fontAlgn="b"/>
                      <a:endParaRPr lang="es-ES" sz="1200" b="1" i="0" u="none" strike="noStrike" dirty="0">
                        <a:solidFill>
                          <a:srgbClr val="000000"/>
                        </a:solidFill>
                        <a:effectLst/>
                        <a:latin typeface="+mn-lt"/>
                      </a:endParaRPr>
                    </a:p>
                  </a:txBody>
                  <a:tcPr marL="0" marR="0" marT="0" marB="0" anchor="ctr"/>
                </a:tc>
                <a:tc rowSpan="2">
                  <a:txBody>
                    <a:bodyPr/>
                    <a:lstStyle/>
                    <a:p>
                      <a:pPr algn="ctr" fontAlgn="b"/>
                      <a:r>
                        <a:rPr lang="es-ES" sz="1400" u="none" strike="noStrike" dirty="0" smtClean="0">
                          <a:effectLst/>
                          <a:latin typeface="+mn-lt"/>
                        </a:rPr>
                        <a:t>Subtotal Ductos (MUSD)</a:t>
                      </a:r>
                      <a:endParaRPr lang="es-ES" sz="1400" b="1" i="0" u="none" strike="noStrike" dirty="0">
                        <a:solidFill>
                          <a:srgbClr val="000000"/>
                        </a:solidFill>
                        <a:effectLst/>
                        <a:latin typeface="+mn-lt"/>
                      </a:endParaRPr>
                    </a:p>
                  </a:txBody>
                  <a:tcPr marL="0" marR="0" marT="0" marB="0" anchor="ctr"/>
                </a:tc>
                <a:tc rowSpan="2">
                  <a:txBody>
                    <a:bodyPr/>
                    <a:lstStyle/>
                    <a:p>
                      <a:pPr algn="ctr" fontAlgn="b"/>
                      <a:endParaRPr lang="es-ES" sz="1400" b="1" i="0" u="none" strike="noStrike" dirty="0">
                        <a:solidFill>
                          <a:srgbClr val="000000"/>
                        </a:solidFill>
                        <a:effectLst/>
                        <a:latin typeface="+mn-lt"/>
                      </a:endParaRPr>
                    </a:p>
                  </a:txBody>
                  <a:tcPr marL="0" marR="0" marT="0" marB="0" anchor="ctr"/>
                </a:tc>
                <a:tc rowSpan="2">
                  <a:txBody>
                    <a:bodyPr/>
                    <a:lstStyle/>
                    <a:p>
                      <a:pPr algn="ctr" fontAlgn="b"/>
                      <a:r>
                        <a:rPr lang="es-ES" sz="1400" u="none" strike="noStrike" dirty="0" smtClean="0">
                          <a:effectLst/>
                          <a:latin typeface="+mn-lt"/>
                        </a:rPr>
                        <a:t>TOTAL</a:t>
                      </a:r>
                      <a:r>
                        <a:rPr lang="es-ES" sz="1400" u="none" strike="noStrike" baseline="0" dirty="0" smtClean="0">
                          <a:effectLst/>
                          <a:latin typeface="+mn-lt"/>
                        </a:rPr>
                        <a:t> </a:t>
                      </a:r>
                    </a:p>
                    <a:p>
                      <a:pPr algn="ctr" fontAlgn="b"/>
                      <a:r>
                        <a:rPr lang="es-ES" sz="1400" u="none" strike="noStrike" baseline="0" dirty="0" smtClean="0">
                          <a:effectLst/>
                          <a:latin typeface="+mn-lt"/>
                        </a:rPr>
                        <a:t>(MUSD)</a:t>
                      </a:r>
                      <a:endParaRPr lang="es-ES" sz="1400" b="1" i="0" u="none" strike="noStrike" dirty="0">
                        <a:solidFill>
                          <a:srgbClr val="000000"/>
                        </a:solidFill>
                        <a:effectLst/>
                        <a:latin typeface="+mn-lt"/>
                      </a:endParaRPr>
                    </a:p>
                  </a:txBody>
                  <a:tcPr marL="0" marR="0" marT="0" marB="0" anchor="ctr"/>
                </a:tc>
              </a:tr>
              <a:tr h="778334">
                <a:tc vMerge="1">
                  <a:txBody>
                    <a:bodyPr/>
                    <a:lstStyle/>
                    <a:p>
                      <a:pPr algn="ctr" fontAlgn="b"/>
                      <a:endParaRPr lang="es-ES" sz="1400" b="1" i="0" u="none" strike="noStrike" dirty="0">
                        <a:solidFill>
                          <a:srgbClr val="000000"/>
                        </a:solidFill>
                        <a:effectLst/>
                        <a:latin typeface="+mj-lt"/>
                      </a:endParaRPr>
                    </a:p>
                  </a:txBody>
                  <a:tcPr marL="0" marR="0" marT="0" marB="0" anchor="b"/>
                </a:tc>
                <a:tc vMerge="1">
                  <a:txBody>
                    <a:bodyPr/>
                    <a:lstStyle/>
                    <a:p>
                      <a:pPr algn="ctr" fontAlgn="b"/>
                      <a:endParaRPr lang="es-ES" sz="1400" b="1" i="0" u="none" strike="noStrike" dirty="0">
                        <a:solidFill>
                          <a:srgbClr val="000000"/>
                        </a:solidFill>
                        <a:effectLst/>
                        <a:latin typeface="+mj-lt"/>
                      </a:endParaRPr>
                    </a:p>
                  </a:txBody>
                  <a:tcPr marL="0" marR="0" marT="0" marB="0" anchor="b"/>
                </a:tc>
                <a:tc>
                  <a:txBody>
                    <a:bodyPr/>
                    <a:lstStyle/>
                    <a:p>
                      <a:pPr algn="ctr" fontAlgn="b"/>
                      <a:r>
                        <a:rPr lang="es-ES" sz="1400" u="none" strike="noStrike" dirty="0" smtClean="0">
                          <a:effectLst/>
                          <a:latin typeface="+mn-lt"/>
                        </a:rPr>
                        <a:t>Obligatorio</a:t>
                      </a:r>
                      <a:endParaRPr lang="es-ES" sz="1400" b="1" i="0" u="none" strike="noStrike" dirty="0">
                        <a:solidFill>
                          <a:srgbClr val="000000"/>
                        </a:solidFill>
                        <a:effectLst/>
                        <a:latin typeface="+mn-lt"/>
                      </a:endParaRPr>
                    </a:p>
                  </a:txBody>
                  <a:tcPr marL="0" marR="0" marT="0" marB="0" anchor="ctr"/>
                </a:tc>
                <a:tc>
                  <a:txBody>
                    <a:bodyPr/>
                    <a:lstStyle/>
                    <a:p>
                      <a:pPr algn="ctr" fontAlgn="b"/>
                      <a:r>
                        <a:rPr lang="es-ES" sz="1400" u="none" strike="noStrike" dirty="0" smtClean="0">
                          <a:effectLst/>
                          <a:latin typeface="+mn-lt"/>
                        </a:rPr>
                        <a:t>Estratégico</a:t>
                      </a:r>
                      <a:endParaRPr lang="es-ES" sz="1400" b="1" i="0" u="none" strike="noStrike" dirty="0">
                        <a:solidFill>
                          <a:srgbClr val="000000"/>
                        </a:solidFill>
                        <a:effectLst/>
                        <a:latin typeface="+mn-lt"/>
                      </a:endParaRPr>
                    </a:p>
                  </a:txBody>
                  <a:tcPr marL="0" marR="0" marT="0" marB="0" anchor="ctr"/>
                </a:tc>
                <a:tc>
                  <a:txBody>
                    <a:bodyPr/>
                    <a:lstStyle/>
                    <a:p>
                      <a:pPr algn="ctr" fontAlgn="b"/>
                      <a:r>
                        <a:rPr lang="es-ES" sz="1400" u="none" strike="noStrike" dirty="0" smtClean="0">
                          <a:effectLst/>
                          <a:latin typeface="+mn-lt"/>
                        </a:rPr>
                        <a:t>Subtotal Tanques</a:t>
                      </a:r>
                      <a:endParaRPr lang="es-ES" sz="1400" b="1" i="0" u="none" strike="noStrike" dirty="0">
                        <a:solidFill>
                          <a:srgbClr val="000000"/>
                        </a:solidFill>
                        <a:effectLst/>
                        <a:latin typeface="+mn-lt"/>
                      </a:endParaRPr>
                    </a:p>
                  </a:txBody>
                  <a:tcPr marL="0" marR="0" marT="0" marB="0" anchor="ctr"/>
                </a:tc>
                <a:tc>
                  <a:txBody>
                    <a:bodyPr/>
                    <a:lstStyle/>
                    <a:p>
                      <a:pPr algn="ctr" fontAlgn="b"/>
                      <a:r>
                        <a:rPr lang="es-ES" sz="1400" u="none" strike="noStrike" dirty="0" smtClean="0">
                          <a:effectLst/>
                          <a:latin typeface="+mn-lt"/>
                        </a:rPr>
                        <a:t>Obligatorio</a:t>
                      </a:r>
                      <a:endParaRPr lang="es-ES" sz="1400" b="1" i="0" u="none" strike="noStrike" dirty="0">
                        <a:solidFill>
                          <a:srgbClr val="000000"/>
                        </a:solidFill>
                        <a:effectLst/>
                        <a:latin typeface="+mn-lt"/>
                      </a:endParaRPr>
                    </a:p>
                  </a:txBody>
                  <a:tcPr marL="0" marR="0" marT="0" marB="0" anchor="ctr"/>
                </a:tc>
                <a:tc>
                  <a:txBody>
                    <a:bodyPr/>
                    <a:lstStyle/>
                    <a:p>
                      <a:pPr algn="ctr" fontAlgn="b"/>
                      <a:r>
                        <a:rPr lang="es-ES" sz="1400" u="none" strike="noStrike" kern="1200" dirty="0" smtClean="0">
                          <a:effectLst/>
                          <a:latin typeface="+mn-lt"/>
                        </a:rPr>
                        <a:t>Estratégico</a:t>
                      </a:r>
                      <a:endParaRPr lang="es-ES" sz="1400" b="1" i="0" u="none" strike="noStrike" dirty="0">
                        <a:solidFill>
                          <a:srgbClr val="000000"/>
                        </a:solidFill>
                        <a:effectLst/>
                        <a:latin typeface="+mn-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u="none" strike="noStrike" kern="1200" dirty="0" smtClean="0">
                          <a:effectLst/>
                          <a:latin typeface="+mn-lt"/>
                        </a:rPr>
                        <a:t>Subtotal Producto</a:t>
                      </a:r>
                    </a:p>
                    <a:p>
                      <a:pPr algn="ctr" fontAlgn="b"/>
                      <a:endParaRPr lang="es-ES" sz="1400" b="1" i="0" u="none" strike="noStrike" dirty="0">
                        <a:solidFill>
                          <a:srgbClr val="000000"/>
                        </a:solidFill>
                        <a:effectLst/>
                        <a:latin typeface="+mn-lt"/>
                      </a:endParaRPr>
                    </a:p>
                  </a:txBody>
                  <a:tcPr marL="0" marR="0" marT="0" marB="0" anchor="ctr"/>
                </a:tc>
                <a:tc>
                  <a:txBody>
                    <a:bodyPr/>
                    <a:lstStyle/>
                    <a:p>
                      <a:endParaRPr lang="es-CO" sz="1400" dirty="0">
                        <a:latin typeface="+mn-lt"/>
                      </a:endParaRPr>
                    </a:p>
                  </a:txBody>
                  <a:tcPr marL="0" marR="0" marT="0" marB="0" anchor="ctr"/>
                </a:tc>
                <a:tc vMerge="1">
                  <a:txBody>
                    <a:bodyPr/>
                    <a:lstStyle/>
                    <a:p>
                      <a:pPr algn="ctr" fontAlgn="b"/>
                      <a:endParaRPr lang="es-ES" sz="1400" b="1" i="0" u="none" strike="noStrike" dirty="0">
                        <a:solidFill>
                          <a:srgbClr val="000000"/>
                        </a:solidFill>
                        <a:effectLst/>
                        <a:latin typeface="+mj-lt"/>
                      </a:endParaRPr>
                    </a:p>
                  </a:txBody>
                  <a:tcPr marL="0" marR="0" marT="0" marB="0" anchor="b"/>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r h="396000">
                <a:tc>
                  <a:txBody>
                    <a:bodyPr/>
                    <a:lstStyle/>
                    <a:p>
                      <a:pPr algn="ctr" fontAlgn="b"/>
                      <a:r>
                        <a:rPr lang="es-ES" sz="1400" u="none" strike="noStrike" dirty="0">
                          <a:effectLst/>
                        </a:rPr>
                        <a:t>Caso 1</a:t>
                      </a:r>
                      <a:endParaRPr lang="es-ES" sz="1400" b="1" i="0" u="none" strike="noStrike" dirty="0">
                        <a:solidFill>
                          <a:srgbClr val="000000"/>
                        </a:solidFill>
                        <a:effectLst/>
                        <a:latin typeface="+mj-lt"/>
                      </a:endParaRPr>
                    </a:p>
                  </a:txBody>
                  <a:tcPr marL="0" marR="0" marT="0" marB="0" anchor="ctr"/>
                </a:tc>
                <a:tc>
                  <a:txBody>
                    <a:bodyPr/>
                    <a:lstStyle/>
                    <a:p>
                      <a:pPr algn="ctr" fontAlgn="b"/>
                      <a:r>
                        <a:rPr lang="es-ES" sz="1400" b="1" u="none" strike="noStrike" dirty="0">
                          <a:effectLst/>
                        </a:rPr>
                        <a:t>En Barranca</a:t>
                      </a:r>
                      <a:endParaRPr lang="es-ES" sz="1400" b="1" i="0" u="none" strike="noStrike" dirty="0">
                        <a:solidFill>
                          <a:srgbClr val="000000"/>
                        </a:solidFill>
                        <a:effectLst/>
                        <a:latin typeface="+mj-lt"/>
                      </a:endParaRPr>
                    </a:p>
                  </a:txBody>
                  <a:tcPr marL="0" marR="0" marT="0" marB="0" anchor="ctr"/>
                </a:tc>
                <a:tc>
                  <a:txBody>
                    <a:bodyPr/>
                    <a:lstStyle/>
                    <a:p>
                      <a:pPr algn="ctr" fontAlgn="b"/>
                      <a:r>
                        <a:rPr lang="es-ES" sz="1200" u="none" strike="noStrike" dirty="0" smtClean="0">
                          <a:effectLst/>
                          <a:latin typeface="+mn-lt"/>
                        </a:rPr>
                        <a:t>195</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425</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620</a:t>
                      </a:r>
                      <a:endParaRPr lang="es-ES" sz="1200" b="1" i="1"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119</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356</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474</a:t>
                      </a:r>
                      <a:endParaRPr lang="es-ES" sz="1200" b="1" i="1" u="none" strike="noStrike" dirty="0">
                        <a:solidFill>
                          <a:srgbClr val="000000"/>
                        </a:solidFill>
                        <a:effectLst/>
                        <a:latin typeface="+mn-lt"/>
                      </a:endParaRPr>
                    </a:p>
                  </a:txBody>
                  <a:tcPr marL="0" marR="0" marT="0" marB="0" anchor="ctr"/>
                </a:tc>
                <a:tc>
                  <a:txBody>
                    <a:bodyPr/>
                    <a:lstStyle/>
                    <a:p>
                      <a:endParaRPr lang="es-CO" sz="1200">
                        <a:latin typeface="+mn-lt"/>
                      </a:endParaRPr>
                    </a:p>
                  </a:txBody>
                  <a:tcPr marL="0" marR="0" marT="0" marB="0" anchor="ctr"/>
                </a:tc>
                <a:tc>
                  <a:txBody>
                    <a:bodyPr/>
                    <a:lstStyle/>
                    <a:p>
                      <a:pPr algn="ctr" fontAlgn="b"/>
                      <a:r>
                        <a:rPr lang="es-ES" sz="1200" u="none" strike="noStrike" dirty="0" smtClean="0">
                          <a:effectLst/>
                          <a:latin typeface="+mn-lt"/>
                        </a:rPr>
                        <a:t>1.095</a:t>
                      </a:r>
                      <a:endParaRPr lang="es-ES" sz="1200" b="1" i="0" u="none" strike="noStrike" dirty="0">
                        <a:solidFill>
                          <a:srgbClr val="000000"/>
                        </a:solidFill>
                        <a:effectLst/>
                        <a:latin typeface="+mn-lt"/>
                      </a:endParaRPr>
                    </a:p>
                  </a:txBody>
                  <a:tcPr marL="0" marR="0" marT="0" marB="0" anchor="ctr"/>
                </a:tc>
                <a:tc vMerge="1">
                  <a:txBody>
                    <a:bodyPr/>
                    <a:lstStyle/>
                    <a:p>
                      <a:pPr algn="ctr" fontAlgn="b"/>
                      <a:endParaRPr lang="es-ES" sz="1400" b="1" i="0" u="none" strike="noStrike" dirty="0">
                        <a:solidFill>
                          <a:srgbClr val="000000"/>
                        </a:solidFill>
                        <a:effectLst/>
                        <a:latin typeface="+mj-lt"/>
                      </a:endParaRPr>
                    </a:p>
                  </a:txBody>
                  <a:tcPr marL="0" marR="0" marT="0" marB="0" anchor="ctr"/>
                </a:tc>
                <a:tc>
                  <a:txBody>
                    <a:bodyPr/>
                    <a:lstStyle/>
                    <a:p>
                      <a:pPr algn="ctr" fontAlgn="b"/>
                      <a:r>
                        <a:rPr lang="es-ES" sz="1200" u="none" strike="noStrike" dirty="0" smtClean="0">
                          <a:effectLst/>
                          <a:latin typeface="+mn-lt"/>
                        </a:rPr>
                        <a:t>1.075</a:t>
                      </a:r>
                      <a:endParaRPr lang="es-ES" sz="1200" b="1" i="0" u="none" strike="noStrike" dirty="0">
                        <a:solidFill>
                          <a:srgbClr val="000000"/>
                        </a:solidFill>
                        <a:effectLst/>
                        <a:latin typeface="+mn-lt"/>
                      </a:endParaRPr>
                    </a:p>
                  </a:txBody>
                  <a:tcPr marL="0" marR="0" marT="0" marB="0" anchor="ctr"/>
                </a:tc>
                <a:tc>
                  <a:txBody>
                    <a:bodyPr/>
                    <a:lstStyle/>
                    <a:p>
                      <a:pPr algn="ctr" fontAlgn="b"/>
                      <a:endParaRPr lang="es-ES" sz="1200" b="1"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2.170</a:t>
                      </a:r>
                      <a:endParaRPr lang="es-ES" sz="1200" b="1" i="0" u="none" strike="noStrike" dirty="0">
                        <a:solidFill>
                          <a:srgbClr val="000000"/>
                        </a:solidFill>
                        <a:effectLst/>
                        <a:latin typeface="+mn-lt"/>
                      </a:endParaRPr>
                    </a:p>
                  </a:txBody>
                  <a:tcPr marL="0" marR="0" marT="0" marB="0" anchor="ctr"/>
                </a:tc>
              </a:tr>
              <a:tr h="396000">
                <a:tc>
                  <a:txBody>
                    <a:bodyPr/>
                    <a:lstStyle/>
                    <a:p>
                      <a:pPr algn="ctr" fontAlgn="b"/>
                      <a:r>
                        <a:rPr lang="es-ES" sz="1400" u="none" strike="noStrike" dirty="0">
                          <a:effectLst/>
                        </a:rPr>
                        <a:t>Caso 2</a:t>
                      </a:r>
                      <a:endParaRPr lang="es-ES" sz="1400" b="1" i="0" u="none" strike="noStrike" dirty="0">
                        <a:solidFill>
                          <a:srgbClr val="000000"/>
                        </a:solidFill>
                        <a:effectLst/>
                        <a:latin typeface="+mj-lt"/>
                      </a:endParaRPr>
                    </a:p>
                  </a:txBody>
                  <a:tcPr marL="0" marR="0" marT="0" marB="0" anchor="ctr"/>
                </a:tc>
                <a:tc>
                  <a:txBody>
                    <a:bodyPr/>
                    <a:lstStyle/>
                    <a:p>
                      <a:pPr algn="ctr" fontAlgn="b"/>
                      <a:r>
                        <a:rPr lang="es-ES" sz="1400" b="1" u="none" strike="noStrike" dirty="0">
                          <a:effectLst/>
                        </a:rPr>
                        <a:t>En Terminales</a:t>
                      </a:r>
                      <a:endParaRPr lang="es-ES" sz="1400" b="1" i="0" u="none" strike="noStrike" dirty="0">
                        <a:solidFill>
                          <a:srgbClr val="000000"/>
                        </a:solidFill>
                        <a:effectLst/>
                        <a:latin typeface="+mj-lt"/>
                      </a:endParaRPr>
                    </a:p>
                  </a:txBody>
                  <a:tcPr marL="0" marR="0" marT="0" marB="0" anchor="ctr"/>
                </a:tc>
                <a:tc>
                  <a:txBody>
                    <a:bodyPr/>
                    <a:lstStyle/>
                    <a:p>
                      <a:pPr algn="ctr" fontAlgn="b"/>
                      <a:r>
                        <a:rPr lang="es-ES" sz="1200" u="none" strike="noStrike" dirty="0" smtClean="0">
                          <a:effectLst/>
                          <a:latin typeface="+mn-lt"/>
                        </a:rPr>
                        <a:t>195</a:t>
                      </a:r>
                      <a:endParaRPr lang="es-ES" sz="12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es-ES" sz="1200" u="none" strike="noStrike" dirty="0" smtClean="0">
                          <a:effectLst/>
                          <a:latin typeface="+mn-lt"/>
                        </a:rPr>
                        <a:t>500</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696</a:t>
                      </a:r>
                      <a:endParaRPr lang="es-ES" sz="1200" b="1" i="1"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119</a:t>
                      </a:r>
                      <a:endParaRPr lang="es-ES" sz="12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es-ES" sz="1200" u="none" strike="noStrike" dirty="0" smtClean="0">
                          <a:effectLst/>
                          <a:latin typeface="+mn-lt"/>
                        </a:rPr>
                        <a:t>356</a:t>
                      </a:r>
                      <a:endParaRPr lang="es-ES" sz="12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es-ES" sz="1200" u="none" strike="noStrike" dirty="0" smtClean="0">
                          <a:effectLst/>
                          <a:latin typeface="+mn-lt"/>
                        </a:rPr>
                        <a:t>474</a:t>
                      </a:r>
                      <a:endParaRPr lang="es-ES" sz="1200" b="1" i="1" u="none" strike="noStrike" kern="1200" dirty="0">
                        <a:solidFill>
                          <a:srgbClr val="000000"/>
                        </a:solidFill>
                        <a:effectLst/>
                        <a:latin typeface="+mn-lt"/>
                        <a:ea typeface="+mn-ea"/>
                        <a:cs typeface="+mn-cs"/>
                      </a:endParaRPr>
                    </a:p>
                  </a:txBody>
                  <a:tcPr marL="0" marR="0" marT="0" marB="0" anchor="ctr"/>
                </a:tc>
                <a:tc>
                  <a:txBody>
                    <a:bodyPr/>
                    <a:lstStyle/>
                    <a:p>
                      <a:endParaRPr lang="es-CO" sz="1200">
                        <a:latin typeface="+mn-lt"/>
                      </a:endParaRPr>
                    </a:p>
                  </a:txBody>
                  <a:tcPr marL="0" marR="0" marT="0" marB="0" anchor="ctr"/>
                </a:tc>
                <a:tc>
                  <a:txBody>
                    <a:bodyPr/>
                    <a:lstStyle/>
                    <a:p>
                      <a:pPr algn="ctr" fontAlgn="b"/>
                      <a:r>
                        <a:rPr lang="es-ES" sz="1200" u="none" strike="noStrike" dirty="0" smtClean="0">
                          <a:effectLst/>
                          <a:latin typeface="+mn-lt"/>
                        </a:rPr>
                        <a:t>1.170</a:t>
                      </a:r>
                      <a:endParaRPr lang="es-ES" sz="1200" b="1" i="0" u="none" strike="noStrike" kern="1200" dirty="0">
                        <a:solidFill>
                          <a:srgbClr val="000000"/>
                        </a:solidFill>
                        <a:effectLst/>
                        <a:latin typeface="+mn-lt"/>
                        <a:ea typeface="+mn-ea"/>
                        <a:cs typeface="+mn-cs"/>
                      </a:endParaRPr>
                    </a:p>
                  </a:txBody>
                  <a:tcPr marL="0" marR="0" marT="0" marB="0" anchor="ctr"/>
                </a:tc>
                <a:tc vMerge="1">
                  <a:txBody>
                    <a:bodyPr/>
                    <a:lstStyle/>
                    <a:p>
                      <a:pPr algn="ctr" fontAlgn="b"/>
                      <a:endParaRPr lang="es-ES" sz="1400" b="1" i="0" u="none" strike="noStrike" dirty="0">
                        <a:solidFill>
                          <a:srgbClr val="000000"/>
                        </a:solidFill>
                        <a:effectLst/>
                        <a:latin typeface="+mj-lt"/>
                      </a:endParaRPr>
                    </a:p>
                  </a:txBody>
                  <a:tcPr marL="0" marR="0" marT="0" marB="0" anchor="ctr"/>
                </a:tc>
                <a:tc>
                  <a:txBody>
                    <a:bodyPr/>
                    <a:lstStyle/>
                    <a:p>
                      <a:pPr algn="ctr" fontAlgn="b"/>
                      <a:r>
                        <a:rPr lang="es-ES" sz="1200" u="none" strike="noStrike" dirty="0" smtClean="0">
                          <a:effectLst/>
                          <a:latin typeface="+mn-lt"/>
                        </a:rPr>
                        <a:t>1.025</a:t>
                      </a:r>
                      <a:endParaRPr lang="es-ES" sz="1200" b="1" i="0" u="none" strike="noStrike" dirty="0">
                        <a:solidFill>
                          <a:srgbClr val="000000"/>
                        </a:solidFill>
                        <a:effectLst/>
                        <a:latin typeface="+mn-lt"/>
                      </a:endParaRPr>
                    </a:p>
                  </a:txBody>
                  <a:tcPr marL="0" marR="0" marT="0" marB="0" anchor="ctr"/>
                </a:tc>
                <a:tc>
                  <a:txBody>
                    <a:bodyPr/>
                    <a:lstStyle/>
                    <a:p>
                      <a:pPr algn="ctr" fontAlgn="b"/>
                      <a:endParaRPr lang="es-ES" sz="1200" b="1"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2.195</a:t>
                      </a:r>
                      <a:endParaRPr lang="es-ES" sz="1200" b="1" i="0" u="none" strike="noStrike" kern="1200" dirty="0">
                        <a:solidFill>
                          <a:srgbClr val="000000"/>
                        </a:solidFill>
                        <a:effectLst/>
                        <a:latin typeface="+mn-lt"/>
                        <a:ea typeface="+mn-ea"/>
                        <a:cs typeface="+mn-cs"/>
                      </a:endParaRPr>
                    </a:p>
                  </a:txBody>
                  <a:tcPr marL="0" marR="0" marT="0" marB="0" anchor="ctr"/>
                </a:tc>
              </a:tr>
              <a:tr h="396000">
                <a:tc>
                  <a:txBody>
                    <a:bodyPr/>
                    <a:lstStyle/>
                    <a:p>
                      <a:pPr algn="ctr" fontAlgn="b"/>
                      <a:r>
                        <a:rPr lang="es-ES" sz="1400" u="none" strike="noStrike" dirty="0">
                          <a:effectLst/>
                        </a:rPr>
                        <a:t>Caso 3</a:t>
                      </a:r>
                      <a:endParaRPr lang="es-ES" sz="1400" b="1" i="0" u="none" strike="noStrike" dirty="0">
                        <a:solidFill>
                          <a:srgbClr val="000000"/>
                        </a:solidFill>
                        <a:effectLst/>
                        <a:latin typeface="+mj-lt"/>
                      </a:endParaRPr>
                    </a:p>
                  </a:txBody>
                  <a:tcPr marL="0" marR="0" marT="0" marB="0" anchor="ctr"/>
                </a:tc>
                <a:tc>
                  <a:txBody>
                    <a:bodyPr/>
                    <a:lstStyle/>
                    <a:p>
                      <a:pPr algn="ctr" fontAlgn="b"/>
                      <a:r>
                        <a:rPr lang="es-ES" sz="1400" b="1" u="none" strike="noStrike" dirty="0">
                          <a:effectLst/>
                        </a:rPr>
                        <a:t>En Sebastopol</a:t>
                      </a:r>
                      <a:endParaRPr lang="es-ES" sz="1400" b="1" i="0" u="none" strike="noStrike" dirty="0">
                        <a:solidFill>
                          <a:srgbClr val="000000"/>
                        </a:solidFill>
                        <a:effectLst/>
                        <a:latin typeface="+mj-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200" u="none" strike="noStrike" dirty="0" smtClean="0">
                          <a:effectLst/>
                          <a:latin typeface="+mn-lt"/>
                        </a:rPr>
                        <a:t>195</a:t>
                      </a:r>
                      <a:endParaRPr lang="es-ES" sz="1200" u="none" strike="noStrike" kern="1200" dirty="0" smtClean="0">
                        <a:effectLst/>
                        <a:latin typeface="+mn-lt"/>
                      </a:endParaRPr>
                    </a:p>
                    <a:p>
                      <a:pPr algn="ctr" fontAlgn="b"/>
                      <a:r>
                        <a:rPr lang="es-ES" sz="1200" u="none" strike="noStrike" dirty="0" smtClean="0">
                          <a:effectLst/>
                          <a:latin typeface="+mn-lt"/>
                        </a:rPr>
                        <a:t> </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434</a:t>
                      </a:r>
                      <a:endParaRPr lang="es-ES" sz="1200" b="0"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629</a:t>
                      </a:r>
                      <a:endParaRPr lang="es-ES" sz="1200" b="1" i="1"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119</a:t>
                      </a:r>
                      <a:endParaRPr lang="es-ES" sz="12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es-ES" sz="1200" u="none" strike="noStrike" dirty="0" smtClean="0">
                          <a:effectLst/>
                          <a:latin typeface="+mn-lt"/>
                        </a:rPr>
                        <a:t>356</a:t>
                      </a:r>
                      <a:endParaRPr lang="es-ES" sz="1200" b="0" i="0" u="none" strike="noStrike" kern="1200" dirty="0">
                        <a:solidFill>
                          <a:srgbClr val="000000"/>
                        </a:solidFill>
                        <a:effectLst/>
                        <a:latin typeface="+mn-lt"/>
                        <a:ea typeface="+mn-ea"/>
                        <a:cs typeface="+mn-cs"/>
                      </a:endParaRPr>
                    </a:p>
                  </a:txBody>
                  <a:tcPr marL="0" marR="0" marT="0" marB="0" anchor="ctr"/>
                </a:tc>
                <a:tc>
                  <a:txBody>
                    <a:bodyPr/>
                    <a:lstStyle/>
                    <a:p>
                      <a:pPr algn="ctr" fontAlgn="b"/>
                      <a:r>
                        <a:rPr lang="es-ES" sz="1200" u="none" strike="noStrike" dirty="0" smtClean="0">
                          <a:effectLst/>
                          <a:latin typeface="+mn-lt"/>
                        </a:rPr>
                        <a:t>474</a:t>
                      </a:r>
                      <a:endParaRPr lang="es-ES" sz="1200" b="1" i="1" u="none" strike="noStrike" kern="1200" dirty="0">
                        <a:solidFill>
                          <a:srgbClr val="000000"/>
                        </a:solidFill>
                        <a:effectLst/>
                        <a:latin typeface="+mn-lt"/>
                        <a:ea typeface="+mn-ea"/>
                        <a:cs typeface="+mn-cs"/>
                      </a:endParaRPr>
                    </a:p>
                  </a:txBody>
                  <a:tcPr marL="0" marR="0" marT="0" marB="0" anchor="ctr"/>
                </a:tc>
                <a:tc>
                  <a:txBody>
                    <a:bodyPr/>
                    <a:lstStyle/>
                    <a:p>
                      <a:endParaRPr lang="es-CO" sz="1200">
                        <a:latin typeface="+mn-lt"/>
                      </a:endParaRPr>
                    </a:p>
                  </a:txBody>
                  <a:tcPr marL="0" marR="0" marT="0" marB="0" anchor="ctr"/>
                </a:tc>
                <a:tc>
                  <a:txBody>
                    <a:bodyPr/>
                    <a:lstStyle/>
                    <a:p>
                      <a:pPr algn="ctr" fontAlgn="b"/>
                      <a:r>
                        <a:rPr lang="es-ES" sz="1200" u="none" strike="noStrike" dirty="0" smtClean="0">
                          <a:effectLst/>
                          <a:latin typeface="+mn-lt"/>
                        </a:rPr>
                        <a:t>1.103</a:t>
                      </a:r>
                      <a:endParaRPr lang="es-ES" sz="1200" b="1" i="0" u="none" strike="noStrike" kern="1200" dirty="0">
                        <a:solidFill>
                          <a:srgbClr val="000000"/>
                        </a:solidFill>
                        <a:effectLst/>
                        <a:latin typeface="+mn-lt"/>
                        <a:ea typeface="+mn-ea"/>
                        <a:cs typeface="+mn-cs"/>
                      </a:endParaRPr>
                    </a:p>
                  </a:txBody>
                  <a:tcPr marL="0" marR="0" marT="0" marB="0" anchor="ctr"/>
                </a:tc>
                <a:tc vMerge="1">
                  <a:txBody>
                    <a:bodyPr/>
                    <a:lstStyle/>
                    <a:p>
                      <a:pPr algn="ctr" fontAlgn="b"/>
                      <a:endParaRPr lang="es-ES" sz="1400" b="1" i="0" u="none" strike="noStrike" dirty="0">
                        <a:solidFill>
                          <a:srgbClr val="000000"/>
                        </a:solidFill>
                        <a:effectLst/>
                        <a:latin typeface="+mj-lt"/>
                      </a:endParaRPr>
                    </a:p>
                  </a:txBody>
                  <a:tcPr marL="0" marR="0" marT="0" marB="0" anchor="ctr"/>
                </a:tc>
                <a:tc>
                  <a:txBody>
                    <a:bodyPr/>
                    <a:lstStyle/>
                    <a:p>
                      <a:pPr algn="ctr" fontAlgn="b"/>
                      <a:r>
                        <a:rPr lang="es-ES" sz="1200" u="none" strike="noStrike" dirty="0" smtClean="0">
                          <a:effectLst/>
                          <a:latin typeface="+mn-lt"/>
                        </a:rPr>
                        <a:t>1.025</a:t>
                      </a:r>
                      <a:endParaRPr lang="es-ES" sz="1200" b="1" i="0" u="none" strike="noStrike" dirty="0">
                        <a:solidFill>
                          <a:srgbClr val="000000"/>
                        </a:solidFill>
                        <a:effectLst/>
                        <a:latin typeface="+mn-lt"/>
                      </a:endParaRPr>
                    </a:p>
                  </a:txBody>
                  <a:tcPr marL="0" marR="0" marT="0" marB="0" anchor="ctr"/>
                </a:tc>
                <a:tc>
                  <a:txBody>
                    <a:bodyPr/>
                    <a:lstStyle/>
                    <a:p>
                      <a:pPr algn="ctr" fontAlgn="b"/>
                      <a:endParaRPr lang="es-ES" sz="1200" b="1" i="0" u="none" strike="noStrike" dirty="0">
                        <a:solidFill>
                          <a:srgbClr val="000000"/>
                        </a:solidFill>
                        <a:effectLst/>
                        <a:latin typeface="+mn-lt"/>
                      </a:endParaRPr>
                    </a:p>
                  </a:txBody>
                  <a:tcPr marL="0" marR="0" marT="0" marB="0" anchor="ctr"/>
                </a:tc>
                <a:tc>
                  <a:txBody>
                    <a:bodyPr/>
                    <a:lstStyle/>
                    <a:p>
                      <a:pPr algn="ctr" fontAlgn="b"/>
                      <a:r>
                        <a:rPr lang="es-ES" sz="1200" u="none" strike="noStrike" dirty="0" smtClean="0">
                          <a:effectLst/>
                          <a:latin typeface="+mn-lt"/>
                        </a:rPr>
                        <a:t>2.128</a:t>
                      </a:r>
                      <a:endParaRPr lang="es-ES" sz="1200" b="1" i="0" u="none" strike="noStrike" kern="1200" dirty="0">
                        <a:solidFill>
                          <a:srgbClr val="000000"/>
                        </a:solidFill>
                        <a:effectLst/>
                        <a:latin typeface="+mn-lt"/>
                        <a:ea typeface="+mn-ea"/>
                        <a:cs typeface="+mn-cs"/>
                      </a:endParaRPr>
                    </a:p>
                  </a:txBody>
                  <a:tcPr marL="0" marR="0" marT="0" marB="0" anchor="ctr"/>
                </a:tc>
              </a:tr>
            </a:tbl>
          </a:graphicData>
        </a:graphic>
      </p:graphicFrame>
      <p:sp>
        <p:nvSpPr>
          <p:cNvPr id="33" name="Rectángulo 32"/>
          <p:cNvSpPr/>
          <p:nvPr/>
        </p:nvSpPr>
        <p:spPr>
          <a:xfrm>
            <a:off x="144860" y="933383"/>
            <a:ext cx="6554952" cy="25202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p:cNvSpPr txBox="1"/>
          <p:nvPr/>
        </p:nvSpPr>
        <p:spPr>
          <a:xfrm>
            <a:off x="1888933" y="908720"/>
            <a:ext cx="2910925" cy="369332"/>
          </a:xfrm>
          <a:prstGeom prst="rect">
            <a:avLst/>
          </a:prstGeom>
          <a:noFill/>
        </p:spPr>
        <p:txBody>
          <a:bodyPr wrap="none" rtlCol="0">
            <a:spAutoFit/>
          </a:bodyPr>
          <a:lstStyle/>
          <a:p>
            <a:pPr algn="ctr"/>
            <a:r>
              <a:rPr lang="es-CO" b="1" dirty="0">
                <a:latin typeface="+mj-lt"/>
                <a:cs typeface="Times New Roman" panose="02020603050405020304" pitchFamily="18" charset="0"/>
              </a:rPr>
              <a:t>Almacenamiento Estratégico</a:t>
            </a:r>
            <a:endParaRPr lang="es-ES" b="1" dirty="0">
              <a:latin typeface="+mj-lt"/>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409742002"/>
              </p:ext>
            </p:extLst>
          </p:nvPr>
        </p:nvGraphicFramePr>
        <p:xfrm>
          <a:off x="344596" y="1242730"/>
          <a:ext cx="6198199" cy="1981200"/>
        </p:xfrm>
        <a:graphic>
          <a:graphicData uri="http://schemas.openxmlformats.org/drawingml/2006/table">
            <a:tbl>
              <a:tblPr firstRow="1" bandRow="1">
                <a:tableStyleId>{5C22544A-7EE6-4342-B048-85BDC9FD1C3A}</a:tableStyleId>
              </a:tblPr>
              <a:tblGrid>
                <a:gridCol w="1278931"/>
                <a:gridCol w="4919268"/>
              </a:tblGrid>
              <a:tr h="0">
                <a:tc>
                  <a:txBody>
                    <a:bodyPr/>
                    <a:lstStyle/>
                    <a:p>
                      <a:pPr algn="ctr" defTabSz="914400" rtl="0" eaLnBrk="1" latinLnBrk="0" hangingPunct="1"/>
                      <a:r>
                        <a:rPr lang="es-ES" sz="1400" b="1" kern="1200" dirty="0" smtClean="0">
                          <a:solidFill>
                            <a:schemeClr val="tx1"/>
                          </a:solidFill>
                          <a:latin typeface="+mn-lt"/>
                          <a:ea typeface="+mn-ea"/>
                          <a:cs typeface="+mn-cs"/>
                        </a:rPr>
                        <a:t>Caso 1</a:t>
                      </a:r>
                      <a:endParaRPr lang="es-ES" sz="1400" b="1" kern="1200" dirty="0">
                        <a:solidFill>
                          <a:schemeClr val="tx1"/>
                        </a:solidFill>
                        <a:latin typeface="+mn-lt"/>
                        <a:ea typeface="+mn-ea"/>
                        <a:cs typeface="+mn-cs"/>
                      </a:endParaRPr>
                    </a:p>
                  </a:txBody>
                  <a:tcPr anchor="ctr">
                    <a:solidFill>
                      <a:schemeClr val="accent1">
                        <a:lumMod val="60000"/>
                        <a:lumOff val="40000"/>
                      </a:schemeClr>
                    </a:solidFill>
                  </a:tcPr>
                </a:tc>
                <a:tc>
                  <a:txBody>
                    <a:bodyPr/>
                    <a:lstStyle/>
                    <a:p>
                      <a:pPr algn="l" defTabSz="914400" rtl="0" eaLnBrk="1" latinLnBrk="0" hangingPunct="1"/>
                      <a:r>
                        <a:rPr lang="es-ES" sz="1400" b="0" kern="1200" dirty="0" smtClean="0">
                          <a:solidFill>
                            <a:schemeClr val="tx1"/>
                          </a:solidFill>
                          <a:latin typeface="+mn-lt"/>
                          <a:ea typeface="+mn-ea"/>
                          <a:cs typeface="+mn-cs"/>
                        </a:rPr>
                        <a:t>Almacenamientos</a:t>
                      </a:r>
                      <a:r>
                        <a:rPr lang="es-ES" sz="1400" b="0" kern="1200" baseline="0" dirty="0" smtClean="0">
                          <a:solidFill>
                            <a:schemeClr val="tx1"/>
                          </a:solidFill>
                          <a:latin typeface="+mn-lt"/>
                          <a:ea typeface="+mn-ea"/>
                          <a:cs typeface="+mn-cs"/>
                        </a:rPr>
                        <a:t> </a:t>
                      </a:r>
                      <a:r>
                        <a:rPr lang="es-ES" sz="1400" b="0" kern="1200" dirty="0" smtClean="0">
                          <a:solidFill>
                            <a:schemeClr val="tx1"/>
                          </a:solidFill>
                          <a:latin typeface="+mn-lt"/>
                          <a:ea typeface="+mn-ea"/>
                          <a:cs typeface="+mn-cs"/>
                        </a:rPr>
                        <a:t>estratégicos en Barrancabermeja</a:t>
                      </a:r>
                    </a:p>
                    <a:p>
                      <a:pPr marL="285750" indent="-285750" algn="l" defTabSz="914400" rtl="0" eaLnBrk="1" latinLnBrk="0" hangingPunct="1">
                        <a:buFont typeface="Arial" panose="020B0604020202020204" pitchFamily="34" charset="0"/>
                        <a:buChar char="•"/>
                      </a:pPr>
                      <a:r>
                        <a:rPr lang="es-ES" sz="1400" b="0" kern="1200" dirty="0" smtClean="0">
                          <a:solidFill>
                            <a:schemeClr val="tx1"/>
                          </a:solidFill>
                          <a:latin typeface="+mn-lt"/>
                          <a:ea typeface="+mn-ea"/>
                          <a:cs typeface="+mn-cs"/>
                        </a:rPr>
                        <a:t>5 días obligatorios en cada terminal</a:t>
                      </a:r>
                    </a:p>
                    <a:p>
                      <a:pPr marL="285750" indent="-285750" algn="l" defTabSz="914400" rtl="0" eaLnBrk="1" latinLnBrk="0" hangingPunct="1">
                        <a:buFont typeface="Arial" panose="020B0604020202020204" pitchFamily="34" charset="0"/>
                        <a:buChar char="•"/>
                      </a:pPr>
                      <a:r>
                        <a:rPr lang="es-ES" sz="1400" b="0" kern="1200" dirty="0" smtClean="0">
                          <a:solidFill>
                            <a:schemeClr val="tx1"/>
                          </a:solidFill>
                          <a:latin typeface="+mn-lt"/>
                          <a:ea typeface="+mn-ea"/>
                          <a:cs typeface="+mn-cs"/>
                        </a:rPr>
                        <a:t>20 días en Barrancabermeja</a:t>
                      </a:r>
                      <a:endParaRPr lang="es-ES" sz="1400" b="0" kern="1200" dirty="0">
                        <a:solidFill>
                          <a:schemeClr val="tx1"/>
                        </a:solidFill>
                        <a:latin typeface="+mn-lt"/>
                        <a:ea typeface="+mn-ea"/>
                        <a:cs typeface="+mn-cs"/>
                      </a:endParaRPr>
                    </a:p>
                  </a:txBody>
                  <a:tcPr>
                    <a:solidFill>
                      <a:schemeClr val="accent1">
                        <a:lumMod val="60000"/>
                        <a:lumOff val="40000"/>
                      </a:schemeClr>
                    </a:solidFill>
                  </a:tcPr>
                </a:tc>
              </a:tr>
              <a:tr h="0">
                <a:tc>
                  <a:txBody>
                    <a:bodyPr/>
                    <a:lstStyle/>
                    <a:p>
                      <a:pPr algn="ctr" defTabSz="914400" rtl="0" eaLnBrk="1" latinLnBrk="0" hangingPunct="1"/>
                      <a:r>
                        <a:rPr lang="es-ES" sz="1400" b="1" kern="1200" dirty="0" smtClean="0">
                          <a:solidFill>
                            <a:schemeClr val="tx1"/>
                          </a:solidFill>
                          <a:latin typeface="+mn-lt"/>
                          <a:ea typeface="+mn-ea"/>
                          <a:cs typeface="+mn-cs"/>
                        </a:rPr>
                        <a:t>Caso 2</a:t>
                      </a:r>
                      <a:endParaRPr lang="es-ES" sz="1400" b="1" kern="1200" dirty="0">
                        <a:solidFill>
                          <a:schemeClr val="tx1"/>
                        </a:solidFill>
                        <a:latin typeface="+mn-lt"/>
                        <a:ea typeface="+mn-ea"/>
                        <a:cs typeface="+mn-cs"/>
                      </a:endParaRPr>
                    </a:p>
                  </a:txBody>
                  <a:tcPr anchor="ctr">
                    <a:solidFill>
                      <a:srgbClr val="E9EDF4"/>
                    </a:solidFill>
                  </a:tcPr>
                </a:tc>
                <a:tc>
                  <a:txBody>
                    <a:bodyPr/>
                    <a:lstStyle/>
                    <a:p>
                      <a:pPr algn="l" defTabSz="914400" rtl="0" eaLnBrk="1" latinLnBrk="0" hangingPunct="1"/>
                      <a:r>
                        <a:rPr lang="es-ES" sz="1400" b="0" kern="1200" dirty="0" smtClean="0">
                          <a:solidFill>
                            <a:schemeClr val="tx1"/>
                          </a:solidFill>
                          <a:latin typeface="+mn-lt"/>
                          <a:ea typeface="+mn-ea"/>
                          <a:cs typeface="+mn-cs"/>
                        </a:rPr>
                        <a:t>Almacenamientos en terminales</a:t>
                      </a:r>
                    </a:p>
                    <a:p>
                      <a:pPr marL="285750" indent="-285750" algn="l" defTabSz="914400" rtl="0" eaLnBrk="1" latinLnBrk="0" hangingPunct="1">
                        <a:buFont typeface="Arial" panose="020B0604020202020204" pitchFamily="34" charset="0"/>
                        <a:buChar char="•"/>
                      </a:pPr>
                      <a:r>
                        <a:rPr lang="es-ES" sz="1400" b="0" kern="1200" dirty="0" smtClean="0">
                          <a:solidFill>
                            <a:schemeClr val="tx1"/>
                          </a:solidFill>
                          <a:latin typeface="+mn-lt"/>
                          <a:ea typeface="+mn-ea"/>
                          <a:cs typeface="+mn-cs"/>
                        </a:rPr>
                        <a:t>25 días obligatorios en cada terminal</a:t>
                      </a:r>
                      <a:endParaRPr lang="es-ES" sz="1400" b="0" kern="1200" dirty="0">
                        <a:solidFill>
                          <a:schemeClr val="tx1"/>
                        </a:solidFill>
                        <a:latin typeface="+mn-lt"/>
                        <a:ea typeface="+mn-ea"/>
                        <a:cs typeface="+mn-cs"/>
                      </a:endParaRPr>
                    </a:p>
                  </a:txBody>
                  <a:tcPr>
                    <a:solidFill>
                      <a:srgbClr val="E9EDF4"/>
                    </a:solidFill>
                  </a:tcPr>
                </a:tc>
              </a:tr>
              <a:tr h="0">
                <a:tc>
                  <a:txBody>
                    <a:bodyPr/>
                    <a:lstStyle/>
                    <a:p>
                      <a:pPr algn="ctr" defTabSz="914400" rtl="0" eaLnBrk="1" latinLnBrk="0" hangingPunct="1"/>
                      <a:r>
                        <a:rPr lang="es-ES" sz="1400" b="1" kern="1200" dirty="0" smtClean="0">
                          <a:solidFill>
                            <a:schemeClr val="tx1"/>
                          </a:solidFill>
                          <a:latin typeface="+mn-lt"/>
                          <a:ea typeface="+mn-ea"/>
                          <a:cs typeface="+mn-cs"/>
                        </a:rPr>
                        <a:t>Caso 3</a:t>
                      </a:r>
                      <a:endParaRPr lang="es-ES" sz="1400" b="1" kern="1200" dirty="0">
                        <a:solidFill>
                          <a:schemeClr val="tx1"/>
                        </a:solidFill>
                        <a:latin typeface="+mn-lt"/>
                        <a:ea typeface="+mn-ea"/>
                        <a:cs typeface="+mn-cs"/>
                      </a:endParaRPr>
                    </a:p>
                  </a:txBody>
                  <a:tcPr anchor="ctr">
                    <a:solidFill>
                      <a:srgbClr val="D0CEE8"/>
                    </a:solidFill>
                  </a:tcPr>
                </a:tc>
                <a:tc>
                  <a:txBody>
                    <a:bodyPr/>
                    <a:lstStyle/>
                    <a:p>
                      <a:pPr algn="l" defTabSz="914400" rtl="0" eaLnBrk="1" latinLnBrk="0" hangingPunct="1"/>
                      <a:r>
                        <a:rPr lang="es-ES" sz="1400" b="0" kern="1200" dirty="0" smtClean="0">
                          <a:solidFill>
                            <a:schemeClr val="tx1"/>
                          </a:solidFill>
                          <a:latin typeface="+mn-lt"/>
                          <a:ea typeface="+mn-ea"/>
                          <a:cs typeface="+mn-cs"/>
                        </a:rPr>
                        <a:t>Almacenamientos</a:t>
                      </a:r>
                      <a:r>
                        <a:rPr lang="es-ES" sz="1400" b="0" kern="1200" baseline="0" dirty="0" smtClean="0">
                          <a:solidFill>
                            <a:schemeClr val="tx1"/>
                          </a:solidFill>
                          <a:latin typeface="+mn-lt"/>
                          <a:ea typeface="+mn-ea"/>
                          <a:cs typeface="+mn-cs"/>
                        </a:rPr>
                        <a:t> </a:t>
                      </a:r>
                      <a:r>
                        <a:rPr lang="es-ES" sz="1400" b="0" kern="1200" dirty="0" smtClean="0">
                          <a:solidFill>
                            <a:schemeClr val="tx1"/>
                          </a:solidFill>
                          <a:latin typeface="+mn-lt"/>
                          <a:ea typeface="+mn-ea"/>
                          <a:cs typeface="+mn-cs"/>
                        </a:rPr>
                        <a:t>en Sebastopol y Lisama</a:t>
                      </a:r>
                    </a:p>
                    <a:p>
                      <a:pPr marL="285750" indent="-285750" algn="l" defTabSz="914400" rtl="0" eaLnBrk="1" latinLnBrk="0" hangingPunct="1">
                        <a:buFont typeface="Arial" panose="020B0604020202020204" pitchFamily="34" charset="0"/>
                        <a:buChar char="•"/>
                      </a:pPr>
                      <a:r>
                        <a:rPr lang="es-ES" sz="1400" b="0" kern="1200" dirty="0" smtClean="0">
                          <a:solidFill>
                            <a:schemeClr val="tx1"/>
                          </a:solidFill>
                          <a:latin typeface="+mn-lt"/>
                          <a:ea typeface="+mn-ea"/>
                          <a:cs typeface="+mn-cs"/>
                        </a:rPr>
                        <a:t>5 días obligatorios en cada terminal</a:t>
                      </a:r>
                    </a:p>
                    <a:p>
                      <a:pPr marL="285750" indent="-285750" algn="l" defTabSz="914400" rtl="0" eaLnBrk="1" latinLnBrk="0" hangingPunct="1">
                        <a:buFont typeface="Arial" panose="020B0604020202020204" pitchFamily="34" charset="0"/>
                        <a:buChar char="•"/>
                      </a:pPr>
                      <a:r>
                        <a:rPr lang="es-ES" sz="1400" b="0" kern="1200" dirty="0" smtClean="0">
                          <a:solidFill>
                            <a:schemeClr val="tx1"/>
                          </a:solidFill>
                          <a:latin typeface="+mn-lt"/>
                          <a:ea typeface="+mn-ea"/>
                          <a:cs typeface="+mn-cs"/>
                        </a:rPr>
                        <a:t>20 días oferta de Barrancabermeja en Sebastopol y Lisama</a:t>
                      </a:r>
                    </a:p>
                  </a:txBody>
                  <a:tcPr>
                    <a:solidFill>
                      <a:srgbClr val="D0CEE8"/>
                    </a:solidFill>
                  </a:tcPr>
                </a:tc>
              </a:tr>
            </a:tbl>
          </a:graphicData>
        </a:graphic>
      </p:graphicFrame>
      <p:sp>
        <p:nvSpPr>
          <p:cNvPr id="10" name="CuadroTexto 9"/>
          <p:cNvSpPr txBox="1"/>
          <p:nvPr/>
        </p:nvSpPr>
        <p:spPr>
          <a:xfrm>
            <a:off x="4628896" y="3503182"/>
            <a:ext cx="2405621" cy="369332"/>
          </a:xfrm>
          <a:prstGeom prst="rect">
            <a:avLst/>
          </a:prstGeom>
          <a:noFill/>
        </p:spPr>
        <p:txBody>
          <a:bodyPr wrap="square" rtlCol="0">
            <a:spAutoFit/>
          </a:bodyPr>
          <a:lstStyle/>
          <a:p>
            <a:pPr algn="ctr"/>
            <a:r>
              <a:rPr lang="es-CO" sz="1600" b="1" dirty="0">
                <a:latin typeface="+mj-lt"/>
                <a:cs typeface="Times New Roman" panose="02020603050405020304" pitchFamily="18" charset="0"/>
              </a:rPr>
              <a:t>Inversión</a:t>
            </a:r>
            <a:r>
              <a:rPr lang="es-CO" b="1" dirty="0">
                <a:latin typeface="+mj-lt"/>
                <a:cs typeface="Times New Roman" panose="02020603050405020304" pitchFamily="18" charset="0"/>
              </a:rPr>
              <a:t> Total</a:t>
            </a:r>
            <a:endParaRPr lang="es-ES" b="1" dirty="0">
              <a:latin typeface="+mj-lt"/>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8721875"/>
              </p:ext>
            </p:extLst>
          </p:nvPr>
        </p:nvGraphicFramePr>
        <p:xfrm>
          <a:off x="6984135" y="1631488"/>
          <a:ext cx="4774916" cy="1112520"/>
        </p:xfrm>
        <a:graphic>
          <a:graphicData uri="http://schemas.openxmlformats.org/drawingml/2006/table">
            <a:tbl>
              <a:tblPr firstRow="1" bandRow="1">
                <a:tableStyleId>{F5AB1C69-6EDB-4FF4-983F-18BD219EF322}</a:tableStyleId>
              </a:tblPr>
              <a:tblGrid>
                <a:gridCol w="3046724"/>
                <a:gridCol w="1728192"/>
              </a:tblGrid>
              <a:tr h="370840">
                <a:tc>
                  <a:txBody>
                    <a:bodyPr/>
                    <a:lstStyle/>
                    <a:p>
                      <a:pPr algn="ctr"/>
                      <a:r>
                        <a:rPr lang="es-CO" sz="1600" dirty="0" smtClean="0"/>
                        <a:t>Opción	</a:t>
                      </a:r>
                    </a:p>
                  </a:txBody>
                  <a:tcPr/>
                </a:tc>
                <a:tc>
                  <a:txBody>
                    <a:bodyPr/>
                    <a:lstStyle/>
                    <a:p>
                      <a:pPr algn="ctr"/>
                      <a:r>
                        <a:rPr lang="es-CO" sz="1600" dirty="0" smtClean="0"/>
                        <a:t>Valor (MUSD)</a:t>
                      </a:r>
                      <a:endParaRPr lang="es-CO" sz="1600" dirty="0"/>
                    </a:p>
                  </a:txBody>
                  <a:tcPr/>
                </a:tc>
              </a:tr>
              <a:tr h="370840">
                <a:tc>
                  <a:txBody>
                    <a:bodyPr/>
                    <a:lstStyle/>
                    <a:p>
                      <a:r>
                        <a:rPr lang="es-CO" sz="1600" dirty="0" smtClean="0"/>
                        <a:t>CAR-COP-GAL (Ampliación)</a:t>
                      </a:r>
                      <a:endParaRPr lang="es-CO" sz="1600" dirty="0"/>
                    </a:p>
                  </a:txBody>
                  <a:tcPr/>
                </a:tc>
                <a:tc>
                  <a:txBody>
                    <a:bodyPr/>
                    <a:lstStyle/>
                    <a:p>
                      <a:pPr algn="ctr"/>
                      <a:r>
                        <a:rPr lang="es-CO" sz="1600" dirty="0" smtClean="0"/>
                        <a:t>1.075</a:t>
                      </a:r>
                      <a:endParaRPr lang="es-CO" sz="1600" dirty="0"/>
                    </a:p>
                  </a:txBody>
                  <a:tcPr/>
                </a:tc>
              </a:tr>
              <a:tr h="370840">
                <a:tc>
                  <a:txBody>
                    <a:bodyPr/>
                    <a:lstStyle/>
                    <a:p>
                      <a:r>
                        <a:rPr lang="es-CO" sz="1600" dirty="0" smtClean="0"/>
                        <a:t>CAR-COV-SEB (Ampliación)</a:t>
                      </a:r>
                      <a:endParaRPr lang="es-CO" sz="1600" dirty="0"/>
                    </a:p>
                  </a:txBody>
                  <a:tcPr/>
                </a:tc>
                <a:tc>
                  <a:txBody>
                    <a:bodyPr/>
                    <a:lstStyle/>
                    <a:p>
                      <a:pPr algn="ctr"/>
                      <a:r>
                        <a:rPr lang="es-CO" sz="1600" dirty="0" smtClean="0"/>
                        <a:t>1.025</a:t>
                      </a:r>
                      <a:endParaRPr lang="es-CO" sz="1600" dirty="0"/>
                    </a:p>
                  </a:txBody>
                  <a:tcPr/>
                </a:tc>
              </a:tr>
            </a:tbl>
          </a:graphicData>
        </a:graphic>
      </p:graphicFrame>
      <p:sp>
        <p:nvSpPr>
          <p:cNvPr id="14" name="Rectángulo 13"/>
          <p:cNvSpPr/>
          <p:nvPr/>
        </p:nvSpPr>
        <p:spPr>
          <a:xfrm>
            <a:off x="6742533" y="933384"/>
            <a:ext cx="5258125" cy="252028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7887673" y="1101872"/>
            <a:ext cx="2639954" cy="369332"/>
          </a:xfrm>
          <a:prstGeom prst="rect">
            <a:avLst/>
          </a:prstGeom>
          <a:noFill/>
        </p:spPr>
        <p:txBody>
          <a:bodyPr wrap="none" rtlCol="0">
            <a:spAutoFit/>
          </a:bodyPr>
          <a:lstStyle/>
          <a:p>
            <a:pPr algn="ctr"/>
            <a:r>
              <a:rPr lang="es-CO" b="1" dirty="0">
                <a:latin typeface="+mj-lt"/>
                <a:cs typeface="Times New Roman" panose="02020603050405020304" pitchFamily="18" charset="0"/>
              </a:rPr>
              <a:t>Ductos para Confiabilidad</a:t>
            </a:r>
            <a:endParaRPr lang="es-ES" b="1" dirty="0">
              <a:latin typeface="+mj-lt"/>
              <a:cs typeface="Arial" panose="020B0604020202020204" pitchFamily="34" charset="0"/>
            </a:endParaRPr>
          </a:p>
        </p:txBody>
      </p:sp>
    </p:spTree>
    <p:extLst>
      <p:ext uri="{BB962C8B-B14F-4D97-AF65-F5344CB8AC3E}">
        <p14:creationId xmlns:p14="http://schemas.microsoft.com/office/powerpoint/2010/main" val="2302296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44596" y="404664"/>
            <a:ext cx="8559716" cy="490069"/>
          </a:xfrm>
          <a:prstGeom prst="rect">
            <a:avLst/>
          </a:prstGeom>
        </p:spPr>
        <p:txBody>
          <a:bodyPr anchor="ctr"/>
          <a:lstStyle>
            <a:lvl1pPr algn="l" defTabSz="914400" rtl="0" eaLnBrk="1" latinLnBrk="0" hangingPunct="1">
              <a:spcBef>
                <a:spcPct val="0"/>
              </a:spcBef>
              <a:buNone/>
              <a:defRPr lang="es-CO" sz="2400" b="1" kern="1200" dirty="0">
                <a:solidFill>
                  <a:srgbClr val="C8B300"/>
                </a:solidFill>
                <a:latin typeface="Arial" pitchFamily="34" charset="0"/>
                <a:ea typeface="+mn-ea"/>
                <a:cs typeface="Arial" pitchFamily="34" charset="0"/>
              </a:defRPr>
            </a:lvl1pPr>
          </a:lstStyle>
          <a:p>
            <a:r>
              <a:rPr lang="es-ES" dirty="0"/>
              <a:t>9. Evaluación económica – Opción confiabilidad</a:t>
            </a:r>
          </a:p>
        </p:txBody>
      </p:sp>
      <p:sp>
        <p:nvSpPr>
          <p:cNvPr id="2" name="Rectangle 1"/>
          <p:cNvSpPr>
            <a:spLocks noChangeArrowheads="1"/>
          </p:cNvSpPr>
          <p:nvPr/>
        </p:nvSpPr>
        <p:spPr bwMode="auto">
          <a:xfrm>
            <a:off x="381860" y="1700808"/>
            <a:ext cx="4107465"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s-ES" altLang="es-ES" sz="2000" b="1" dirty="0">
                <a:latin typeface="+mn-lt"/>
                <a:ea typeface="Times New Roman" panose="02020603050405020304" pitchFamily="18" charset="0"/>
                <a:cs typeface="Arial" panose="020B0604020202020204" pitchFamily="34" charset="0"/>
              </a:rPr>
              <a:t>   </a:t>
            </a:r>
            <a:r>
              <a:rPr lang="es-ES" altLang="es-ES" sz="1600" b="1" dirty="0">
                <a:latin typeface="+mn-lt"/>
                <a:ea typeface="Times New Roman" panose="02020603050405020304" pitchFamily="18" charset="0"/>
                <a:cs typeface="Arial" panose="020B0604020202020204" pitchFamily="34" charset="0"/>
              </a:rPr>
              <a:t>Supuestos:</a:t>
            </a:r>
          </a:p>
          <a:p>
            <a:pPr algn="just">
              <a:buFontTx/>
              <a:buChar char="•"/>
            </a:pPr>
            <a:endParaRPr lang="es-ES" altLang="es-ES" sz="2000" dirty="0">
              <a:latin typeface="+mn-lt"/>
              <a:ea typeface="Times New Roman" panose="02020603050405020304" pitchFamily="18" charset="0"/>
              <a:cs typeface="Arial" panose="020B0604020202020204" pitchFamily="34" charset="0"/>
            </a:endParaRPr>
          </a:p>
          <a:p>
            <a:pPr algn="just">
              <a:buFontTx/>
              <a:buChar char="•"/>
            </a:pPr>
            <a:r>
              <a:rPr lang="es-ES" altLang="es-ES" sz="1600" dirty="0">
                <a:latin typeface="+mn-lt"/>
                <a:ea typeface="Times New Roman" panose="02020603050405020304" pitchFamily="18" charset="0"/>
                <a:cs typeface="Arial" panose="020B0604020202020204" pitchFamily="34" charset="0"/>
              </a:rPr>
              <a:t>Inversión: </a:t>
            </a:r>
            <a:r>
              <a:rPr lang="es-ES" altLang="es-ES" sz="1600" dirty="0" smtClean="0">
                <a:latin typeface="+mn-lt"/>
                <a:ea typeface="Times New Roman" panose="02020603050405020304" pitchFamily="18" charset="0"/>
                <a:cs typeface="Arial" panose="020B0604020202020204" pitchFamily="34" charset="0"/>
              </a:rPr>
              <a:t>2.128 </a:t>
            </a:r>
            <a:r>
              <a:rPr lang="es-ES" altLang="es-ES" sz="1600" dirty="0">
                <a:latin typeface="+mn-lt"/>
                <a:ea typeface="Times New Roman" panose="02020603050405020304" pitchFamily="18" charset="0"/>
                <a:cs typeface="Arial" panose="020B0604020202020204" pitchFamily="34" charset="0"/>
              </a:rPr>
              <a:t>MUS$</a:t>
            </a:r>
            <a:endParaRPr lang="es-ES" altLang="es-ES" sz="1600" dirty="0">
              <a:latin typeface="+mn-lt"/>
            </a:endParaRPr>
          </a:p>
          <a:p>
            <a:pPr algn="just">
              <a:buFontTx/>
              <a:buChar char="•"/>
            </a:pPr>
            <a:r>
              <a:rPr lang="es-ES" altLang="es-ES" sz="1600" dirty="0">
                <a:latin typeface="+mn-lt"/>
                <a:ea typeface="Times New Roman" panose="02020603050405020304" pitchFamily="18" charset="0"/>
                <a:cs typeface="Arial" panose="020B0604020202020204" pitchFamily="34" charset="0"/>
              </a:rPr>
              <a:t>Horizonte de pago: </a:t>
            </a:r>
            <a:r>
              <a:rPr lang="es-ES" altLang="es-ES" sz="1600" dirty="0" smtClean="0">
                <a:latin typeface="+mn-lt"/>
                <a:ea typeface="Times New Roman" panose="02020603050405020304" pitchFamily="18" charset="0"/>
                <a:cs typeface="Arial" panose="020B0604020202020204" pitchFamily="34" charset="0"/>
              </a:rPr>
              <a:t>20 </a:t>
            </a:r>
            <a:r>
              <a:rPr lang="es-ES" altLang="es-ES" sz="1600" dirty="0">
                <a:latin typeface="+mn-lt"/>
                <a:ea typeface="Times New Roman" panose="02020603050405020304" pitchFamily="18" charset="0"/>
                <a:cs typeface="Arial" panose="020B0604020202020204" pitchFamily="34" charset="0"/>
              </a:rPr>
              <a:t>años</a:t>
            </a:r>
            <a:endParaRPr lang="es-ES" altLang="es-ES" sz="1600" dirty="0">
              <a:latin typeface="+mn-lt"/>
            </a:endParaRPr>
          </a:p>
          <a:p>
            <a:pPr algn="just">
              <a:buFontTx/>
              <a:buChar char="•"/>
            </a:pPr>
            <a:r>
              <a:rPr lang="es-ES" altLang="es-ES" sz="1600" dirty="0">
                <a:latin typeface="+mn-lt"/>
                <a:ea typeface="Times New Roman" panose="02020603050405020304" pitchFamily="18" charset="0"/>
                <a:cs typeface="Arial" panose="020B0604020202020204" pitchFamily="34" charset="0"/>
              </a:rPr>
              <a:t>Inicio de Cobro: </a:t>
            </a:r>
            <a:r>
              <a:rPr lang="es-ES" altLang="es-ES" sz="1600" dirty="0" smtClean="0">
                <a:latin typeface="+mn-lt"/>
                <a:ea typeface="Times New Roman" panose="02020603050405020304" pitchFamily="18" charset="0"/>
                <a:cs typeface="Arial" panose="020B0604020202020204" pitchFamily="34" charset="0"/>
              </a:rPr>
              <a:t>2019</a:t>
            </a:r>
            <a:endParaRPr lang="es-ES" altLang="es-ES" sz="1600" dirty="0">
              <a:latin typeface="+mn-lt"/>
            </a:endParaRPr>
          </a:p>
          <a:p>
            <a:pPr algn="just">
              <a:buFontTx/>
              <a:buChar char="•"/>
            </a:pPr>
            <a:r>
              <a:rPr lang="es-ES" altLang="es-ES" sz="1600" dirty="0">
                <a:latin typeface="+mn-lt"/>
                <a:ea typeface="Times New Roman" panose="02020603050405020304" pitchFamily="18" charset="0"/>
                <a:cs typeface="Arial" panose="020B0604020202020204" pitchFamily="34" charset="0"/>
              </a:rPr>
              <a:t>WACC: 12.5%</a:t>
            </a:r>
            <a:endParaRPr lang="es-ES" altLang="es-ES" sz="1600" dirty="0">
              <a:latin typeface="+mn-lt"/>
            </a:endParaRPr>
          </a:p>
          <a:p>
            <a:pPr algn="just">
              <a:buFontTx/>
              <a:buChar char="•"/>
            </a:pPr>
            <a:r>
              <a:rPr lang="es-ES" altLang="es-ES" sz="1600" dirty="0">
                <a:latin typeface="+mn-lt"/>
                <a:ea typeface="Times New Roman" panose="02020603050405020304" pitchFamily="18" charset="0"/>
                <a:cs typeface="Arial" panose="020B0604020202020204" pitchFamily="34" charset="0"/>
              </a:rPr>
              <a:t>Costos de A&amp;OM: 6 % del valor de la inversión</a:t>
            </a:r>
            <a:endParaRPr lang="es-ES" altLang="es-ES" sz="1600" dirty="0">
              <a:latin typeface="+mn-lt"/>
            </a:endParaRPr>
          </a:p>
          <a:p>
            <a:pPr algn="just">
              <a:buFontTx/>
              <a:buChar char="•"/>
            </a:pPr>
            <a:r>
              <a:rPr lang="es-ES" altLang="es-ES" sz="1600" dirty="0">
                <a:latin typeface="+mn-lt"/>
                <a:ea typeface="Times New Roman" panose="02020603050405020304" pitchFamily="18" charset="0"/>
                <a:cs typeface="Arial" panose="020B0604020202020204" pitchFamily="34" charset="0"/>
              </a:rPr>
              <a:t>Esquema de inversión: según Tabla </a:t>
            </a:r>
            <a:endParaRPr lang="es-ES" altLang="es-ES" sz="1600" dirty="0" smtClean="0">
              <a:latin typeface="+mn-lt"/>
              <a:ea typeface="Times New Roman" panose="02020603050405020304" pitchFamily="18" charset="0"/>
              <a:cs typeface="Arial" panose="020B0604020202020204" pitchFamily="34" charset="0"/>
            </a:endParaRPr>
          </a:p>
          <a:p>
            <a:pPr algn="just">
              <a:buFontTx/>
              <a:buChar char="•"/>
            </a:pPr>
            <a:r>
              <a:rPr lang="es-ES" altLang="es-ES" sz="1600" dirty="0" smtClean="0">
                <a:latin typeface="+mn-lt"/>
                <a:ea typeface="Times New Roman" panose="02020603050405020304" pitchFamily="18" charset="0"/>
                <a:cs typeface="Arial" panose="020B0604020202020204" pitchFamily="34" charset="0"/>
              </a:rPr>
              <a:t>TRM</a:t>
            </a:r>
            <a:r>
              <a:rPr lang="es-ES" altLang="es-ES" sz="1600" dirty="0">
                <a:latin typeface="+mn-lt"/>
                <a:ea typeface="Times New Roman" panose="02020603050405020304" pitchFamily="18" charset="0"/>
                <a:cs typeface="Arial" panose="020B0604020202020204" pitchFamily="34" charset="0"/>
              </a:rPr>
              <a:t>: </a:t>
            </a:r>
            <a:r>
              <a:rPr lang="es-ES" altLang="es-ES" sz="1600" dirty="0" smtClean="0">
                <a:latin typeface="+mn-lt"/>
                <a:ea typeface="Times New Roman" panose="02020603050405020304" pitchFamily="18" charset="0"/>
                <a:cs typeface="Arial" panose="020B0604020202020204" pitchFamily="34" charset="0"/>
              </a:rPr>
              <a:t>3.000 </a:t>
            </a:r>
            <a:r>
              <a:rPr lang="es-ES" altLang="es-ES" sz="1600" dirty="0">
                <a:latin typeface="+mn-lt"/>
                <a:ea typeface="Times New Roman" panose="02020603050405020304" pitchFamily="18" charset="0"/>
                <a:cs typeface="Arial" panose="020B0604020202020204" pitchFamily="34" charset="0"/>
              </a:rPr>
              <a:t>COP</a:t>
            </a:r>
            <a:endParaRPr lang="es-ES" altLang="es-ES" sz="1600" dirty="0">
              <a:latin typeface="+mn-lt"/>
            </a:endParaRPr>
          </a:p>
        </p:txBody>
      </p:sp>
      <p:sp>
        <p:nvSpPr>
          <p:cNvPr id="4" name="CuadroTexto 3"/>
          <p:cNvSpPr txBox="1"/>
          <p:nvPr/>
        </p:nvSpPr>
        <p:spPr>
          <a:xfrm>
            <a:off x="350599" y="1043444"/>
            <a:ext cx="2084994" cy="369332"/>
          </a:xfrm>
          <a:prstGeom prst="rect">
            <a:avLst/>
          </a:prstGeom>
          <a:noFill/>
        </p:spPr>
        <p:txBody>
          <a:bodyPr wrap="none" rtlCol="0">
            <a:spAutoFit/>
          </a:bodyPr>
          <a:lstStyle/>
          <a:p>
            <a:pPr algn="ctr"/>
            <a:r>
              <a:rPr lang="es-CO" b="1" dirty="0">
                <a:cs typeface="Times New Roman" panose="02020603050405020304" pitchFamily="18" charset="0"/>
              </a:rPr>
              <a:t>Estimación de cargo</a:t>
            </a:r>
            <a:endParaRPr lang="es-ES" b="1" dirty="0">
              <a:cs typeface="Arial" panose="020B0604020202020204" pitchFamily="34" charset="0"/>
            </a:endParaRPr>
          </a:p>
        </p:txBody>
      </p:sp>
      <p:grpSp>
        <p:nvGrpSpPr>
          <p:cNvPr id="14" name="Grupo 13"/>
          <p:cNvGrpSpPr/>
          <p:nvPr/>
        </p:nvGrpSpPr>
        <p:grpSpPr>
          <a:xfrm>
            <a:off x="4799856" y="1844824"/>
            <a:ext cx="6489061" cy="3888432"/>
            <a:chOff x="4799856" y="1964010"/>
            <a:chExt cx="6284143" cy="3765472"/>
          </a:xfrm>
        </p:grpSpPr>
        <p:pic>
          <p:nvPicPr>
            <p:cNvPr id="10" name="Imagen 9"/>
            <p:cNvPicPr>
              <a:picLocks noChangeAspect="1"/>
            </p:cNvPicPr>
            <p:nvPr/>
          </p:nvPicPr>
          <p:blipFill>
            <a:blip r:embed="rId3"/>
            <a:stretch>
              <a:fillRect/>
            </a:stretch>
          </p:blipFill>
          <p:spPr>
            <a:xfrm>
              <a:off x="5510724" y="1964010"/>
              <a:ext cx="5112568" cy="1393553"/>
            </a:xfrm>
            <a:prstGeom prst="rect">
              <a:avLst/>
            </a:prstGeom>
          </p:spPr>
        </p:pic>
        <p:grpSp>
          <p:nvGrpSpPr>
            <p:cNvPr id="13" name="Grupo 12"/>
            <p:cNvGrpSpPr/>
            <p:nvPr/>
          </p:nvGrpSpPr>
          <p:grpSpPr>
            <a:xfrm>
              <a:off x="4799856" y="3675528"/>
              <a:ext cx="6284143" cy="2053954"/>
              <a:chOff x="4799856" y="3675528"/>
              <a:chExt cx="6284143" cy="2053954"/>
            </a:xfrm>
          </p:grpSpPr>
          <p:pic>
            <p:nvPicPr>
              <p:cNvPr id="12" name="Imagen 11"/>
              <p:cNvPicPr>
                <a:picLocks noChangeAspect="1"/>
              </p:cNvPicPr>
              <p:nvPr/>
            </p:nvPicPr>
            <p:blipFill>
              <a:blip r:embed="rId4"/>
              <a:stretch>
                <a:fillRect/>
              </a:stretch>
            </p:blipFill>
            <p:spPr>
              <a:xfrm>
                <a:off x="4799856" y="3675528"/>
                <a:ext cx="6284143" cy="1938377"/>
              </a:xfrm>
              <a:prstGeom prst="rect">
                <a:avLst/>
              </a:prstGeom>
            </p:spPr>
          </p:pic>
          <p:sp>
            <p:nvSpPr>
              <p:cNvPr id="8" name="Rectángulo redondeado 7"/>
              <p:cNvSpPr/>
              <p:nvPr/>
            </p:nvSpPr>
            <p:spPr>
              <a:xfrm>
                <a:off x="10308847" y="3675528"/>
                <a:ext cx="775152" cy="20539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extLst>
      <p:ext uri="{BB962C8B-B14F-4D97-AF65-F5344CB8AC3E}">
        <p14:creationId xmlns:p14="http://schemas.microsoft.com/office/powerpoint/2010/main" val="31315334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9416" y="512536"/>
            <a:ext cx="6926560" cy="634082"/>
          </a:xfrm>
        </p:spPr>
        <p:txBody>
          <a:bodyPr/>
          <a:lstStyle/>
          <a:p>
            <a:r>
              <a:rPr lang="es-ES" dirty="0" smtClean="0"/>
              <a:t>10. Conclusiones y Recomendaciones</a:t>
            </a:r>
            <a:endParaRPr lang="es-ES" dirty="0"/>
          </a:p>
        </p:txBody>
      </p:sp>
      <p:sp>
        <p:nvSpPr>
          <p:cNvPr id="2" name="Marcador de texto 1"/>
          <p:cNvSpPr>
            <a:spLocks noGrp="1"/>
          </p:cNvSpPr>
          <p:nvPr>
            <p:ph type="body" sz="quarter" idx="11"/>
          </p:nvPr>
        </p:nvSpPr>
        <p:spPr>
          <a:xfrm>
            <a:off x="911424" y="829577"/>
            <a:ext cx="10729192" cy="5371591"/>
          </a:xfrm>
        </p:spPr>
        <p:txBody>
          <a:bodyPr anchor="ctr"/>
          <a:lstStyle/>
          <a:p>
            <a:pPr marL="0" indent="0" algn="just">
              <a:spcAft>
                <a:spcPts val="400"/>
              </a:spcAft>
              <a:buNone/>
            </a:pPr>
            <a:r>
              <a:rPr lang="es-CO" sz="1600" b="1" dirty="0"/>
              <a:t>Upstream: </a:t>
            </a:r>
            <a:endParaRPr lang="es-CO" sz="1600" b="1" dirty="0" smtClean="0"/>
          </a:p>
          <a:p>
            <a:pPr algn="just">
              <a:spcAft>
                <a:spcPts val="600"/>
              </a:spcAft>
              <a:buClr>
                <a:srgbClr val="C8B328"/>
              </a:buClr>
              <a:buFont typeface="Wingdings" panose="05000000000000000000" pitchFamily="2" charset="2"/>
              <a:buChar char="v"/>
            </a:pPr>
            <a:r>
              <a:rPr lang="es-CO" sz="1500" dirty="0" smtClean="0">
                <a:latin typeface="+mn-lt"/>
              </a:rPr>
              <a:t>La </a:t>
            </a:r>
            <a:r>
              <a:rPr lang="es-CO" sz="1500" dirty="0">
                <a:latin typeface="+mn-lt"/>
              </a:rPr>
              <a:t>estimación de escenarios de producción de crudo basados en las reservas probadas, probables, posibles y EOR </a:t>
            </a:r>
            <a:r>
              <a:rPr lang="es-CO" sz="1500" dirty="0" smtClean="0">
                <a:latin typeface="+mn-lt"/>
              </a:rPr>
              <a:t>tiende </a:t>
            </a:r>
            <a:r>
              <a:rPr lang="es-CO" sz="1500" dirty="0">
                <a:latin typeface="+mn-lt"/>
              </a:rPr>
              <a:t>a la baja, </a:t>
            </a:r>
            <a:r>
              <a:rPr lang="es-CO" sz="1500" dirty="0" smtClean="0">
                <a:latin typeface="+mn-lt"/>
              </a:rPr>
              <a:t>y a mediados de la próxima década se proyecta su importación </a:t>
            </a:r>
            <a:r>
              <a:rPr lang="es-CO" sz="1500" dirty="0">
                <a:latin typeface="+mn-lt"/>
              </a:rPr>
              <a:t>para completar la dieta de las refinerías</a:t>
            </a:r>
            <a:r>
              <a:rPr lang="es-CO" sz="1500" dirty="0" smtClean="0">
                <a:latin typeface="+mn-lt"/>
              </a:rPr>
              <a:t>.</a:t>
            </a:r>
          </a:p>
          <a:p>
            <a:pPr algn="just">
              <a:spcAft>
                <a:spcPts val="600"/>
              </a:spcAft>
              <a:buClr>
                <a:srgbClr val="C8B328"/>
              </a:buClr>
              <a:buFont typeface="Wingdings" panose="05000000000000000000" pitchFamily="2" charset="2"/>
              <a:buChar char="v"/>
            </a:pPr>
            <a:r>
              <a:rPr lang="es-CO" sz="1500" dirty="0">
                <a:latin typeface="+mn-lt"/>
              </a:rPr>
              <a:t>La estructuración de los escenarios de producción de crudo no permite albergar demasiado optimismo sobre la producción futura de petróleo en el país, </a:t>
            </a:r>
            <a:r>
              <a:rPr lang="es-CO" sz="1500" dirty="0" smtClean="0">
                <a:latin typeface="+mn-lt"/>
              </a:rPr>
              <a:t>urge </a:t>
            </a:r>
            <a:r>
              <a:rPr lang="es-CO" sz="1500" dirty="0">
                <a:latin typeface="+mn-lt"/>
              </a:rPr>
              <a:t>el desarrollo de </a:t>
            </a:r>
            <a:r>
              <a:rPr lang="es-CO" sz="1500" dirty="0" smtClean="0">
                <a:latin typeface="+mn-lt"/>
              </a:rPr>
              <a:t>los proyectos de recuperación mejorada,  para adicionar reservas de corto plazo.</a:t>
            </a:r>
            <a:endParaRPr lang="es-CO" sz="1500" dirty="0">
              <a:latin typeface="+mn-lt"/>
            </a:endParaRPr>
          </a:p>
          <a:p>
            <a:pPr algn="just">
              <a:spcAft>
                <a:spcPts val="600"/>
              </a:spcAft>
              <a:buClr>
                <a:srgbClr val="C8B328"/>
              </a:buClr>
              <a:buFont typeface="Wingdings" panose="05000000000000000000" pitchFamily="2" charset="2"/>
              <a:buChar char="v"/>
            </a:pPr>
            <a:r>
              <a:rPr lang="es-CO" sz="1500" dirty="0">
                <a:latin typeface="+mn-lt"/>
              </a:rPr>
              <a:t>A mediano plazo no se ven dificultades en el transporte de los crudos hacia las refinerías y/o los puertos de exportación, sólo el descubrimiento de nuevas reservas en volumen significativo justificaría desarrollar nuevas líneas de transporte. </a:t>
            </a:r>
          </a:p>
          <a:p>
            <a:pPr marL="0" indent="0" algn="just">
              <a:spcAft>
                <a:spcPts val="400"/>
              </a:spcAft>
              <a:buNone/>
            </a:pPr>
            <a:r>
              <a:rPr lang="es-CO" sz="1600" b="1" dirty="0"/>
              <a:t>Downstream: </a:t>
            </a:r>
          </a:p>
          <a:p>
            <a:pPr algn="just">
              <a:spcAft>
                <a:spcPts val="500"/>
              </a:spcAft>
              <a:buClr>
                <a:srgbClr val="C8B328"/>
              </a:buClr>
              <a:buFont typeface="Wingdings" panose="05000000000000000000" pitchFamily="2" charset="2"/>
              <a:buChar char="v"/>
            </a:pPr>
            <a:r>
              <a:rPr lang="es-CO" sz="1500" dirty="0">
                <a:latin typeface="+mn-lt"/>
              </a:rPr>
              <a:t>Es necesaria la conexión de las dos refinerías:</a:t>
            </a:r>
          </a:p>
          <a:p>
            <a:pPr marL="639763" lvl="1" algn="just">
              <a:spcAft>
                <a:spcPts val="500"/>
              </a:spcAft>
              <a:buClr>
                <a:srgbClr val="006600"/>
              </a:buClr>
              <a:buFont typeface="Wingdings" panose="05000000000000000000" pitchFamily="2" charset="2"/>
              <a:buChar char="Ø"/>
            </a:pPr>
            <a:r>
              <a:rPr lang="es-CO" sz="1500" dirty="0">
                <a:cs typeface="Arial" panose="020B0604020202020204" pitchFamily="34" charset="0"/>
              </a:rPr>
              <a:t>La mayoría de productos importados y excedentarios de Cartagena son enviados al interior por el ducto Pozos Colorados – Galán, </a:t>
            </a:r>
            <a:r>
              <a:rPr lang="es-CO" sz="1500" b="1" dirty="0">
                <a:cs typeface="Arial" panose="020B0604020202020204" pitchFamily="34" charset="0"/>
              </a:rPr>
              <a:t>congestionado con usos alternos y limitación de uso</a:t>
            </a:r>
          </a:p>
          <a:p>
            <a:pPr marL="639763" lvl="1" algn="just">
              <a:spcAft>
                <a:spcPts val="500"/>
              </a:spcAft>
              <a:buClr>
                <a:srgbClr val="006600"/>
              </a:buClr>
              <a:buFont typeface="Wingdings" panose="05000000000000000000" pitchFamily="2" charset="2"/>
              <a:buChar char="Ø"/>
            </a:pPr>
            <a:r>
              <a:rPr lang="es-CO" sz="1500" dirty="0">
                <a:cs typeface="Arial" panose="020B0604020202020204" pitchFamily="34" charset="0"/>
              </a:rPr>
              <a:t>Cualquier pérdida de producción en alguna refinería no puede ser compensada por la otra, debido a  ausencia de un vínculo físico entre ellas</a:t>
            </a:r>
          </a:p>
          <a:p>
            <a:pPr marL="639763" lvl="1" algn="just">
              <a:spcAft>
                <a:spcPts val="500"/>
              </a:spcAft>
              <a:buClr>
                <a:srgbClr val="006600"/>
              </a:buClr>
              <a:buFont typeface="Wingdings" panose="05000000000000000000" pitchFamily="2" charset="2"/>
              <a:buChar char="Ø"/>
            </a:pPr>
            <a:r>
              <a:rPr lang="es-CO" sz="1500" dirty="0">
                <a:cs typeface="Arial" panose="020B0604020202020204" pitchFamily="34" charset="0"/>
              </a:rPr>
              <a:t>Alta dependencia de una única tubería entre Pozos Colorados y Galán para abastecimiento del interior aumentando su vulnerabilidad.</a:t>
            </a:r>
          </a:p>
          <a:p>
            <a:pPr marL="639763" lvl="1" algn="just">
              <a:spcAft>
                <a:spcPts val="500"/>
              </a:spcAft>
              <a:buClr>
                <a:srgbClr val="006600"/>
              </a:buClr>
              <a:buFont typeface="Wingdings" panose="05000000000000000000" pitchFamily="2" charset="2"/>
              <a:buChar char="Ø"/>
            </a:pPr>
            <a:r>
              <a:rPr lang="es-CO" sz="1500" dirty="0">
                <a:cs typeface="Arial" panose="020B0604020202020204" pitchFamily="34" charset="0"/>
              </a:rPr>
              <a:t>Los niveles de existencias operativas son bajos poniendo en riesgo la seguridad del </a:t>
            </a:r>
            <a:r>
              <a:rPr lang="es-CO" sz="1500" dirty="0" smtClean="0">
                <a:cs typeface="Arial" panose="020B0604020202020204" pitchFamily="34" charset="0"/>
              </a:rPr>
              <a:t>suministro.</a:t>
            </a:r>
            <a:endParaRPr lang="es-ES" sz="1500" dirty="0">
              <a:cs typeface="Arial" panose="020B0604020202020204" pitchFamily="34" charset="0"/>
            </a:endParaRPr>
          </a:p>
        </p:txBody>
      </p:sp>
    </p:spTree>
    <p:extLst>
      <p:ext uri="{BB962C8B-B14F-4D97-AF65-F5344CB8AC3E}">
        <p14:creationId xmlns:p14="http://schemas.microsoft.com/office/powerpoint/2010/main" val="15978003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1424" y="479856"/>
            <a:ext cx="6926560" cy="634082"/>
          </a:xfrm>
        </p:spPr>
        <p:txBody>
          <a:bodyPr/>
          <a:lstStyle/>
          <a:p>
            <a:r>
              <a:rPr lang="es-ES" dirty="0" smtClean="0"/>
              <a:t>10. Conclusiones y Recomendaciones</a:t>
            </a:r>
            <a:endParaRPr lang="es-ES" dirty="0"/>
          </a:p>
        </p:txBody>
      </p:sp>
      <p:sp>
        <p:nvSpPr>
          <p:cNvPr id="2" name="Marcador de texto 1"/>
          <p:cNvSpPr>
            <a:spLocks noGrp="1"/>
          </p:cNvSpPr>
          <p:nvPr>
            <p:ph type="body" sz="quarter" idx="11"/>
          </p:nvPr>
        </p:nvSpPr>
        <p:spPr>
          <a:xfrm>
            <a:off x="1037152" y="1152030"/>
            <a:ext cx="10297144" cy="4999315"/>
          </a:xfrm>
        </p:spPr>
        <p:txBody>
          <a:bodyPr anchor="ctr"/>
          <a:lstStyle/>
          <a:p>
            <a:pPr marL="0" indent="0" algn="just" defTabSz="328613">
              <a:spcAft>
                <a:spcPts val="600"/>
              </a:spcAft>
              <a:buNone/>
              <a:tabLst>
                <a:tab pos="982663" algn="l"/>
              </a:tabLst>
            </a:pPr>
            <a:r>
              <a:rPr lang="es-CO" sz="1600" b="1" dirty="0"/>
              <a:t>Downstream: </a:t>
            </a:r>
          </a:p>
          <a:p>
            <a:pPr marL="342900" lvl="1" indent="-342900" algn="just">
              <a:spcAft>
                <a:spcPts val="500"/>
              </a:spcAft>
              <a:buClr>
                <a:srgbClr val="C8B328"/>
              </a:buClr>
              <a:buFont typeface="Wingdings" panose="05000000000000000000" pitchFamily="2" charset="2"/>
              <a:buChar char="v"/>
            </a:pPr>
            <a:r>
              <a:rPr lang="es-CO" sz="1500" dirty="0" smtClean="0">
                <a:cs typeface="Arial" panose="020B0604020202020204" pitchFamily="34" charset="0"/>
              </a:rPr>
              <a:t>Se </a:t>
            </a:r>
            <a:r>
              <a:rPr lang="es-CO" sz="1500" dirty="0">
                <a:cs typeface="Arial" panose="020B0604020202020204" pitchFamily="34" charset="0"/>
              </a:rPr>
              <a:t>requiere una nueva línea de transporte que permita internación de productos combustibles nacionales e importados.</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La nueva ruta de acceso desde la costa atlántica al interior del país y los inventarios estratégicos permitirán asegurar el abastecimiento del interior del país y crear y/o reponer los inventarios estratégicos en un período </a:t>
            </a:r>
            <a:r>
              <a:rPr lang="es-CO" sz="1500" dirty="0" smtClean="0">
                <a:cs typeface="Arial" panose="020B0604020202020204" pitchFamily="34" charset="0"/>
              </a:rPr>
              <a:t>de </a:t>
            </a:r>
            <a:r>
              <a:rPr lang="es-CO" sz="1500" dirty="0">
                <a:cs typeface="Arial" panose="020B0604020202020204" pitchFamily="34" charset="0"/>
              </a:rPr>
              <a:t>tiempo (180 días).</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El mecanismo de protección contra fallas en transporte y refinación es el almacenamiento de </a:t>
            </a:r>
            <a:r>
              <a:rPr lang="es-CO" sz="1500" b="1" dirty="0">
                <a:cs typeface="Arial" panose="020B0604020202020204" pitchFamily="34" charset="0"/>
              </a:rPr>
              <a:t>carácter estratégico.</a:t>
            </a:r>
            <a:r>
              <a:rPr lang="es-CO" sz="1500" dirty="0">
                <a:cs typeface="Arial" panose="020B0604020202020204" pitchFamily="34" charset="0"/>
              </a:rPr>
              <a:t>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La refinería de Barrancabermeja satisface el </a:t>
            </a:r>
            <a:r>
              <a:rPr lang="es-CO" sz="1500" dirty="0" smtClean="0">
                <a:cs typeface="Arial" panose="020B0604020202020204" pitchFamily="34" charset="0"/>
              </a:rPr>
              <a:t>80</a:t>
            </a:r>
            <a:r>
              <a:rPr lang="es-CO" sz="1500" dirty="0">
                <a:cs typeface="Arial" panose="020B0604020202020204" pitchFamily="34" charset="0"/>
              </a:rPr>
              <a:t>% de la demanda nacional y en caso de cierre de esta refinería por </a:t>
            </a:r>
            <a:r>
              <a:rPr lang="es-CO" sz="1500" dirty="0" smtClean="0">
                <a:cs typeface="Arial" panose="020B0604020202020204" pitchFamily="34" charset="0"/>
              </a:rPr>
              <a:t>falla</a:t>
            </a:r>
            <a:r>
              <a:rPr lang="es-CO" sz="1500" dirty="0">
                <a:cs typeface="Arial" panose="020B0604020202020204" pitchFamily="34" charset="0"/>
              </a:rPr>
              <a:t>, los productos tienen que ser importados o producidos por la refinería de Cartagena.</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Los inventarios de refinados deben estar cerca de centros de consumo y su tamaño debe estar dado por el número de días de interrupción de demanda. El sistema deberá tener disponible un inventario estratégico equivalente a no menos de 25 días. </a:t>
            </a:r>
          </a:p>
          <a:p>
            <a:pPr marL="628650" lvl="1" indent="-265113" algn="just">
              <a:spcAft>
                <a:spcPts val="500"/>
              </a:spcAft>
              <a:buClr>
                <a:srgbClr val="006600"/>
              </a:buClr>
              <a:buFont typeface="Wingdings" panose="05000000000000000000" pitchFamily="2" charset="2"/>
              <a:buChar char="Ø"/>
            </a:pPr>
            <a:r>
              <a:rPr lang="es-CO" sz="1500" dirty="0">
                <a:cs typeface="Arial" panose="020B0604020202020204" pitchFamily="34" charset="0"/>
              </a:rPr>
              <a:t>Los productos refinados importados toman, en tiempos normales, entre 17 y 22 días para llegar a Bogotá, 15 - 21 días a Medellín y 20 - 27 días para llegar a Cali.</a:t>
            </a:r>
          </a:p>
          <a:p>
            <a:pPr marL="628650" lvl="1" indent="-265113" algn="just">
              <a:spcAft>
                <a:spcPts val="500"/>
              </a:spcAft>
              <a:buClr>
                <a:srgbClr val="006600"/>
              </a:buClr>
              <a:buFont typeface="Wingdings" panose="05000000000000000000" pitchFamily="2" charset="2"/>
              <a:buChar char="Ø"/>
            </a:pPr>
            <a:r>
              <a:rPr lang="es-CO" sz="1500" dirty="0">
                <a:cs typeface="Arial" panose="020B0604020202020204" pitchFamily="34" charset="0"/>
              </a:rPr>
              <a:t>El almacenamiento estratégico deben contar no solo con capacidad de almacenamiento en tanques, sino con producto físico de cada combustible y su dedicación exclusiva para atender eventos de fallas</a:t>
            </a:r>
            <a:r>
              <a:rPr lang="es-CO" sz="1500" dirty="0" smtClean="0">
                <a:cs typeface="Arial" panose="020B0604020202020204" pitchFamily="34" charset="0"/>
              </a:rPr>
              <a:t>.</a:t>
            </a:r>
          </a:p>
          <a:p>
            <a:pPr marL="342900" lvl="1" indent="-342900" algn="just">
              <a:spcAft>
                <a:spcPts val="500"/>
              </a:spcAft>
              <a:buClr>
                <a:srgbClr val="C8B328"/>
              </a:buClr>
              <a:buFont typeface="Wingdings" panose="05000000000000000000" pitchFamily="2" charset="2"/>
              <a:buChar char="v"/>
              <a:tabLst>
                <a:tab pos="0" algn="l"/>
              </a:tabLst>
            </a:pPr>
            <a:r>
              <a:rPr lang="es-CO" sz="1500" dirty="0" smtClean="0">
                <a:cs typeface="Arial" panose="020B0604020202020204" pitchFamily="34" charset="0"/>
              </a:rPr>
              <a:t>Los escenarios de demanda de combustibles muestras cambios importantes y se desacoplan del PIB.</a:t>
            </a:r>
          </a:p>
          <a:p>
            <a:pPr marL="342900" lvl="1" indent="-342900" algn="just">
              <a:spcAft>
                <a:spcPts val="500"/>
              </a:spcAft>
              <a:buClr>
                <a:srgbClr val="C8B328"/>
              </a:buClr>
              <a:buFont typeface="Wingdings" panose="05000000000000000000" pitchFamily="2" charset="2"/>
              <a:buChar char="v"/>
              <a:tabLst>
                <a:tab pos="0" algn="l"/>
              </a:tabLst>
            </a:pPr>
            <a:r>
              <a:rPr lang="es-CO" sz="1500" dirty="0" smtClean="0">
                <a:cs typeface="Arial" panose="020B0604020202020204" pitchFamily="34" charset="0"/>
              </a:rPr>
              <a:t>El ingreso de nuevas fuentes y tecnologías para sector transporte potencia el proceso de transición energética y cumplimiento de COP 21.</a:t>
            </a:r>
            <a:endParaRPr lang="es-ES" sz="1500" dirty="0">
              <a:cs typeface="Arial" panose="020B0604020202020204" pitchFamily="34" charset="0"/>
            </a:endParaRPr>
          </a:p>
        </p:txBody>
      </p:sp>
    </p:spTree>
    <p:extLst>
      <p:ext uri="{BB962C8B-B14F-4D97-AF65-F5344CB8AC3E}">
        <p14:creationId xmlns:p14="http://schemas.microsoft.com/office/powerpoint/2010/main" val="705651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10. Conclusiones y Recomendaciones</a:t>
            </a:r>
            <a:endParaRPr lang="es-ES" dirty="0"/>
          </a:p>
        </p:txBody>
      </p:sp>
      <p:sp>
        <p:nvSpPr>
          <p:cNvPr id="2" name="Marcador de texto 1"/>
          <p:cNvSpPr>
            <a:spLocks noGrp="1"/>
          </p:cNvSpPr>
          <p:nvPr>
            <p:ph type="body" sz="quarter" idx="11"/>
          </p:nvPr>
        </p:nvSpPr>
        <p:spPr>
          <a:xfrm>
            <a:off x="911424" y="980728"/>
            <a:ext cx="10297144" cy="5112568"/>
          </a:xfrm>
        </p:spPr>
        <p:txBody>
          <a:bodyPr anchor="ctr"/>
          <a:lstStyle/>
          <a:p>
            <a:pPr marL="0" indent="0" algn="just" defTabSz="328613">
              <a:spcAft>
                <a:spcPts val="500"/>
              </a:spcAft>
              <a:buNone/>
              <a:tabLst>
                <a:tab pos="982663" algn="l"/>
              </a:tabLst>
            </a:pPr>
            <a:r>
              <a:rPr lang="es-CO" sz="1600" b="1" dirty="0"/>
              <a:t>Desarrollo Institucional: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Se recomienda aclarar la responsabilidad específica de entidades </a:t>
            </a:r>
            <a:r>
              <a:rPr lang="es-CO" sz="1500" dirty="0" smtClean="0">
                <a:cs typeface="Arial" panose="020B0604020202020204" pitchFamily="34" charset="0"/>
              </a:rPr>
              <a:t>en </a:t>
            </a:r>
            <a:r>
              <a:rPr lang="es-CO" sz="1500" dirty="0">
                <a:cs typeface="Arial" panose="020B0604020202020204" pitchFamily="34" charset="0"/>
              </a:rPr>
              <a:t>materia de abastecimiento de crudo y derivados.</a:t>
            </a:r>
          </a:p>
          <a:p>
            <a:pPr marL="342900" lvl="1" indent="-342900" algn="just">
              <a:spcAft>
                <a:spcPts val="500"/>
              </a:spcAft>
              <a:buClr>
                <a:srgbClr val="C8B328"/>
              </a:buClr>
              <a:buFont typeface="Wingdings" panose="05000000000000000000" pitchFamily="2" charset="2"/>
              <a:buChar char="v"/>
            </a:pPr>
            <a:r>
              <a:rPr lang="es-CO" sz="1500" dirty="0" smtClean="0">
                <a:cs typeface="Arial" panose="020B0604020202020204" pitchFamily="34" charset="0"/>
              </a:rPr>
              <a:t>Definir entidad que atienda eventos </a:t>
            </a:r>
            <a:r>
              <a:rPr lang="es-CO" sz="1500" dirty="0">
                <a:cs typeface="Arial" panose="020B0604020202020204" pitchFamily="34" charset="0"/>
              </a:rPr>
              <a:t>de crisis de suministro y </a:t>
            </a:r>
            <a:r>
              <a:rPr lang="es-CO" sz="1500" dirty="0" smtClean="0">
                <a:cs typeface="Arial" panose="020B0604020202020204" pitchFamily="34" charset="0"/>
              </a:rPr>
              <a:t>desarrollo de programa </a:t>
            </a:r>
            <a:r>
              <a:rPr lang="es-CO" sz="1500" dirty="0">
                <a:cs typeface="Arial" panose="020B0604020202020204" pitchFamily="34" charset="0"/>
              </a:rPr>
              <a:t>para priorizar </a:t>
            </a:r>
            <a:r>
              <a:rPr lang="es-CO" sz="1500" dirty="0" smtClean="0">
                <a:cs typeface="Arial" panose="020B0604020202020204" pitchFamily="34" charset="0"/>
              </a:rPr>
              <a:t>atención de demanda </a:t>
            </a:r>
            <a:r>
              <a:rPr lang="es-CO" sz="1500" dirty="0">
                <a:cs typeface="Arial" panose="020B0604020202020204" pitchFamily="34" charset="0"/>
              </a:rPr>
              <a:t>ante </a:t>
            </a:r>
            <a:r>
              <a:rPr lang="es-CO" sz="1500" dirty="0" smtClean="0">
                <a:cs typeface="Arial" panose="020B0604020202020204" pitchFamily="34" charset="0"/>
              </a:rPr>
              <a:t>contingencias.</a:t>
            </a:r>
            <a:endParaRPr lang="es-CO" sz="1500" dirty="0">
              <a:cs typeface="Arial" panose="020B0604020202020204" pitchFamily="34" charset="0"/>
            </a:endParaRPr>
          </a:p>
          <a:p>
            <a:pPr marL="342900" lvl="1" indent="-342900" algn="just">
              <a:spcAft>
                <a:spcPts val="600"/>
              </a:spcAft>
              <a:buClr>
                <a:srgbClr val="C8B328"/>
              </a:buClr>
              <a:buFont typeface="Wingdings" panose="05000000000000000000" pitchFamily="2" charset="2"/>
              <a:buChar char="v"/>
            </a:pPr>
            <a:r>
              <a:rPr lang="es-CO" sz="1500" dirty="0">
                <a:cs typeface="Arial" panose="020B0604020202020204" pitchFamily="34" charset="0"/>
              </a:rPr>
              <a:t>Asignar la responsabilidad del almacenamiento estratégico a un nuevo agente privado, "Propietario de Inventarios Estratégicos", mediante la aplicación de un reglamento que regule el procedimiento de asignación de servicios.</a:t>
            </a:r>
          </a:p>
          <a:p>
            <a:pPr marL="0" lvl="1" indent="0" algn="just">
              <a:spcAft>
                <a:spcPts val="600"/>
              </a:spcAft>
              <a:buClr>
                <a:srgbClr val="C8B328"/>
              </a:buClr>
              <a:buNone/>
            </a:pPr>
            <a:r>
              <a:rPr lang="es-CO" sz="1600" b="1" dirty="0">
                <a:latin typeface="Arial" panose="020B0604020202020204" pitchFamily="34" charset="0"/>
                <a:cs typeface="Arial" panose="020B0604020202020204" pitchFamily="34" charset="0"/>
              </a:rPr>
              <a:t>Aspectos Regulatorios: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Parte de oferta de combustibles proviene de contribución de alcohol y biodiesel, </a:t>
            </a:r>
            <a:r>
              <a:rPr lang="es-CO" sz="1500" dirty="0" smtClean="0">
                <a:cs typeface="Arial" panose="020B0604020202020204" pitchFamily="34" charset="0"/>
              </a:rPr>
              <a:t>se </a:t>
            </a:r>
            <a:r>
              <a:rPr lang="es-CO" sz="1500" dirty="0">
                <a:cs typeface="Arial" panose="020B0604020202020204" pitchFamily="34" charset="0"/>
              </a:rPr>
              <a:t>sugiere que los agentes </a:t>
            </a:r>
            <a:r>
              <a:rPr lang="es-CO" sz="1500" dirty="0" smtClean="0">
                <a:cs typeface="Arial" panose="020B0604020202020204" pitchFamily="34" charset="0"/>
              </a:rPr>
              <a:t>hagan </a:t>
            </a:r>
            <a:r>
              <a:rPr lang="es-CO" sz="1500" dirty="0">
                <a:cs typeface="Arial" panose="020B0604020202020204" pitchFamily="34" charset="0"/>
              </a:rPr>
              <a:t>parte de </a:t>
            </a:r>
            <a:r>
              <a:rPr lang="es-CO" sz="1500" dirty="0" smtClean="0">
                <a:cs typeface="Arial" panose="020B0604020202020204" pitchFamily="34" charset="0"/>
              </a:rPr>
              <a:t>la </a:t>
            </a:r>
            <a:r>
              <a:rPr lang="es-CO" sz="1500" dirty="0">
                <a:cs typeface="Arial" panose="020B0604020202020204" pitchFamily="34" charset="0"/>
              </a:rPr>
              <a:t>cadena de distribución.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Es </a:t>
            </a:r>
            <a:r>
              <a:rPr lang="es-ES" sz="1500" dirty="0">
                <a:cs typeface="Arial" panose="020B0604020202020204" pitchFamily="34" charset="0"/>
              </a:rPr>
              <a:t>necesario regular los mecanismos de expansión de poliductos.</a:t>
            </a:r>
          </a:p>
          <a:p>
            <a:pPr marL="342900" lvl="1" indent="-342900" algn="just">
              <a:spcAft>
                <a:spcPts val="500"/>
              </a:spcAft>
              <a:buClr>
                <a:srgbClr val="C8B328"/>
              </a:buClr>
              <a:buFont typeface="Wingdings" panose="05000000000000000000" pitchFamily="2" charset="2"/>
              <a:buChar char="v"/>
            </a:pPr>
            <a:r>
              <a:rPr lang="es-ES" sz="1500" dirty="0">
                <a:cs typeface="Arial" panose="020B0604020202020204" pitchFamily="34" charset="0"/>
              </a:rPr>
              <a:t>Se requiere expedir normatividad </a:t>
            </a:r>
            <a:r>
              <a:rPr lang="es-ES" sz="1500" dirty="0" smtClean="0">
                <a:cs typeface="Arial" panose="020B0604020202020204" pitchFamily="34" charset="0"/>
              </a:rPr>
              <a:t>para viabilizar </a:t>
            </a:r>
            <a:r>
              <a:rPr lang="es-ES" sz="1500" dirty="0">
                <a:cs typeface="Arial" panose="020B0604020202020204" pitchFamily="34" charset="0"/>
              </a:rPr>
              <a:t>desarrollo de nueva infraestructura.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La construcción de la infraestructura propuesta debe ser adelantada con recursos provenientes de un cargo que agregue los conceptos de abastecimiento y confiabilidad, permitiendo garantizar disponibilidad de combustibles líquidos en el largo plazo y asegurar la atención de la demanda nacional.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Establecer una política de precios que permita la competencia en todas las actividades de la cadena de distribución de refinados</a:t>
            </a:r>
            <a:r>
              <a:rPr lang="es-CO" sz="1500" dirty="0" smtClean="0">
                <a:cs typeface="Arial" panose="020B0604020202020204" pitchFamily="34" charset="0"/>
              </a:rPr>
              <a:t>.</a:t>
            </a:r>
          </a:p>
          <a:p>
            <a:pPr marL="342900" lvl="1" indent="-342900" algn="just">
              <a:spcAft>
                <a:spcPts val="500"/>
              </a:spcAft>
              <a:buClr>
                <a:srgbClr val="C8B328"/>
              </a:buClr>
              <a:buFont typeface="Wingdings" panose="05000000000000000000" pitchFamily="2" charset="2"/>
              <a:buChar char="v"/>
            </a:pPr>
            <a:r>
              <a:rPr lang="es-CO" sz="1500" dirty="0" smtClean="0">
                <a:cs typeface="Arial" panose="020B0604020202020204" pitchFamily="34" charset="0"/>
              </a:rPr>
              <a:t>Desarrollar esquemas e incentivos que potencien el proceso de transición energética</a:t>
            </a:r>
            <a:endParaRPr lang="es-ES" sz="1500" dirty="0">
              <a:cs typeface="Arial" panose="020B0604020202020204" pitchFamily="34" charset="0"/>
            </a:endParaRPr>
          </a:p>
        </p:txBody>
      </p:sp>
    </p:spTree>
    <p:extLst>
      <p:ext uri="{BB962C8B-B14F-4D97-AF65-F5344CB8AC3E}">
        <p14:creationId xmlns:p14="http://schemas.microsoft.com/office/powerpoint/2010/main" val="25847634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10. Conclusiones y Recomendaciones</a:t>
            </a:r>
            <a:endParaRPr lang="es-ES" dirty="0"/>
          </a:p>
        </p:txBody>
      </p:sp>
      <p:sp>
        <p:nvSpPr>
          <p:cNvPr id="2" name="Marcador de texto 1"/>
          <p:cNvSpPr>
            <a:spLocks noGrp="1"/>
          </p:cNvSpPr>
          <p:nvPr>
            <p:ph type="body" sz="quarter" idx="11"/>
          </p:nvPr>
        </p:nvSpPr>
        <p:spPr>
          <a:xfrm>
            <a:off x="911424" y="1124104"/>
            <a:ext cx="10225136" cy="5041200"/>
          </a:xfrm>
        </p:spPr>
        <p:txBody>
          <a:bodyPr anchor="ctr"/>
          <a:lstStyle/>
          <a:p>
            <a:pPr marL="0" indent="0" algn="just" defTabSz="328613">
              <a:spcAft>
                <a:spcPts val="400"/>
              </a:spcAft>
              <a:buNone/>
              <a:tabLst>
                <a:tab pos="982663" algn="l"/>
              </a:tabLst>
            </a:pPr>
            <a:r>
              <a:rPr lang="es-CO" sz="1600" b="1" dirty="0"/>
              <a:t>Infraestructura de Refinación: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Se recomienda evaluar la actualización tecnológica de la refinería de Barrancabermeja para aumentar producción de gasolinas y ACPM sustituyendo importaciones en volumen equivalente y posibilitar la adecuación de la calidad de los combustibles hacia el cumplimiento de estándares internacionales disminuyendo impactos ambientales adversos. </a:t>
            </a:r>
          </a:p>
          <a:p>
            <a:pPr marL="342900" lvl="1" indent="-342900" algn="just">
              <a:spcAft>
                <a:spcPts val="600"/>
              </a:spcAft>
              <a:buClr>
                <a:srgbClr val="C8B328"/>
              </a:buClr>
              <a:buFont typeface="Wingdings" panose="05000000000000000000" pitchFamily="2" charset="2"/>
              <a:buChar char="v"/>
            </a:pPr>
            <a:r>
              <a:rPr lang="es-CO" sz="1500" dirty="0">
                <a:cs typeface="Arial" panose="020B0604020202020204" pitchFamily="34" charset="0"/>
              </a:rPr>
              <a:t>Se recomienda analizar de manera detallada desarrollo de proyectos de refinación modular basándose en disminución de las exportaciones de crudo afectado por los altos costos de evacuación por encontrarse al oriente de las cordilleras y sur del país.</a:t>
            </a:r>
          </a:p>
          <a:p>
            <a:pPr marL="0" lvl="1" indent="0" algn="just">
              <a:spcAft>
                <a:spcPts val="600"/>
              </a:spcAft>
              <a:buClr>
                <a:srgbClr val="C8B328"/>
              </a:buClr>
              <a:buNone/>
            </a:pPr>
            <a:r>
              <a:rPr lang="es-CO" sz="1600" b="1" dirty="0">
                <a:latin typeface="Arial" panose="020B0604020202020204" pitchFamily="34" charset="0"/>
                <a:cs typeface="Arial" panose="020B0604020202020204" pitchFamily="34" charset="0"/>
              </a:rPr>
              <a:t>Infraestructura de Transporte </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Posibilitar la utilización de parte de la infraestructura y derechos de vía existentes para la importación de crudos, al igual que la vinculación de nuevos agentes interesados en el transporte de hidrocarburos.</a:t>
            </a:r>
          </a:p>
          <a:p>
            <a:pPr marL="342900" lvl="1" indent="-342900" algn="just">
              <a:spcAft>
                <a:spcPts val="500"/>
              </a:spcAft>
              <a:buClr>
                <a:srgbClr val="C8B328"/>
              </a:buClr>
              <a:buFont typeface="Wingdings" panose="05000000000000000000" pitchFamily="2" charset="2"/>
              <a:buChar char="v"/>
            </a:pPr>
            <a:r>
              <a:rPr lang="es-CO" sz="1500" dirty="0">
                <a:cs typeface="Arial" panose="020B0604020202020204" pitchFamily="34" charset="0"/>
              </a:rPr>
              <a:t>Se recomienda expandir el sistema actual de transporte acorde con los análisis adelantados.</a:t>
            </a:r>
          </a:p>
          <a:p>
            <a:pPr marL="0" indent="0" algn="just">
              <a:buNone/>
            </a:pPr>
            <a:endParaRPr lang="es-ES" sz="600" dirty="0" smtClean="0">
              <a:latin typeface="+mn-lt"/>
            </a:endParaRPr>
          </a:p>
          <a:p>
            <a:pPr marL="0" indent="0" algn="just">
              <a:buNone/>
            </a:pPr>
            <a:r>
              <a:rPr lang="es-ES" sz="1500" dirty="0" smtClean="0">
                <a:latin typeface="+mn-lt"/>
              </a:rPr>
              <a:t>Se </a:t>
            </a:r>
            <a:r>
              <a:rPr lang="es-ES" sz="1500" dirty="0">
                <a:latin typeface="+mn-lt"/>
              </a:rPr>
              <a:t>debe actualizar la tecnología de refinación para producir combustibles de mejor calidad que permitan el cumplimiento de estándares ambientales y compromisos internacionales. Hoy en día es necesario la importación de combustibles de alta calidad, para garantizar abastecimiento dentro de especificaciones.</a:t>
            </a:r>
          </a:p>
          <a:p>
            <a:pPr lvl="0" algn="just"/>
            <a:endParaRPr lang="es-ES" sz="600" dirty="0">
              <a:latin typeface="+mn-lt"/>
            </a:endParaRPr>
          </a:p>
          <a:p>
            <a:pPr marL="0" indent="0" algn="just">
              <a:buNone/>
            </a:pPr>
            <a:r>
              <a:rPr lang="es-ES" sz="1500" dirty="0">
                <a:latin typeface="+mn-lt"/>
              </a:rPr>
              <a:t>Se estima un cargo por confiabilidad de </a:t>
            </a:r>
            <a:r>
              <a:rPr lang="es-ES" sz="1500" dirty="0" smtClean="0">
                <a:latin typeface="+mn-lt"/>
              </a:rPr>
              <a:t>174 </a:t>
            </a:r>
            <a:r>
              <a:rPr lang="es-ES" sz="1500" dirty="0">
                <a:latin typeface="+mn-lt"/>
              </a:rPr>
              <a:t>$/gal, para el desarrollo de la infraestructura de abastecimiento y confiabilidad, en donde se propone una extensión del actual margen de continuidad cuya fecha de vencimiento es en el 2019.</a:t>
            </a:r>
          </a:p>
          <a:p>
            <a:pPr marL="342900" lvl="1" indent="-342900" algn="just">
              <a:spcAft>
                <a:spcPts val="500"/>
              </a:spcAft>
              <a:buClr>
                <a:srgbClr val="C8B328"/>
              </a:buClr>
              <a:buFont typeface="Wingdings" panose="05000000000000000000" pitchFamily="2" charset="2"/>
              <a:buChar char="v"/>
            </a:pPr>
            <a:endParaRPr lang="es-CO" sz="1500" dirty="0">
              <a:cs typeface="Arial" panose="020B0604020202020204" pitchFamily="34" charset="0"/>
            </a:endParaRPr>
          </a:p>
        </p:txBody>
      </p:sp>
    </p:spTree>
    <p:extLst>
      <p:ext uri="{BB962C8B-B14F-4D97-AF65-F5344CB8AC3E}">
        <p14:creationId xmlns:p14="http://schemas.microsoft.com/office/powerpoint/2010/main" val="33872465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Anexos</a:t>
            </a:r>
            <a:endParaRPr lang="es-ES" dirty="0"/>
          </a:p>
        </p:txBody>
      </p:sp>
      <p:sp>
        <p:nvSpPr>
          <p:cNvPr id="6" name="Marcador de texto 1"/>
          <p:cNvSpPr>
            <a:spLocks noGrp="1"/>
          </p:cNvSpPr>
          <p:nvPr>
            <p:ph type="body" sz="quarter" idx="11"/>
          </p:nvPr>
        </p:nvSpPr>
        <p:spPr>
          <a:xfrm>
            <a:off x="191344" y="1080444"/>
            <a:ext cx="11809312" cy="5040000"/>
          </a:xfrm>
        </p:spPr>
        <p:txBody>
          <a:bodyPr anchor="ctr"/>
          <a:lstStyle/>
          <a:p>
            <a:pPr marL="0" indent="0" algn="just">
              <a:buNone/>
            </a:pPr>
            <a:r>
              <a:rPr lang="es-CO" sz="1800" b="1" dirty="0"/>
              <a:t>	</a:t>
            </a:r>
            <a:endParaRPr lang="es-ES" sz="1600" dirty="0"/>
          </a:p>
        </p:txBody>
      </p:sp>
      <p:sp>
        <p:nvSpPr>
          <p:cNvPr id="8" name="CuadroTexto 7"/>
          <p:cNvSpPr txBox="1"/>
          <p:nvPr/>
        </p:nvSpPr>
        <p:spPr>
          <a:xfrm>
            <a:off x="380932" y="1305000"/>
            <a:ext cx="9936053" cy="3693319"/>
          </a:xfrm>
          <a:prstGeom prst="rect">
            <a:avLst/>
          </a:prstGeom>
          <a:noFill/>
        </p:spPr>
        <p:txBody>
          <a:bodyPr wrap="none" rtlCol="0">
            <a:spAutoFit/>
          </a:bodyPr>
          <a:lstStyle/>
          <a:p>
            <a:r>
              <a:rPr lang="es-ES" dirty="0"/>
              <a:t>Anexo I.	:	Nodos de Acopio de Petróleo</a:t>
            </a:r>
          </a:p>
          <a:p>
            <a:endParaRPr lang="es-ES" dirty="0"/>
          </a:p>
          <a:p>
            <a:r>
              <a:rPr lang="es-ES" dirty="0"/>
              <a:t>Anexo II.	:	Agrupación de Plantas de Abasto en Nodos</a:t>
            </a:r>
          </a:p>
          <a:p>
            <a:endParaRPr lang="es-ES" dirty="0"/>
          </a:p>
          <a:p>
            <a:r>
              <a:rPr lang="es-ES" dirty="0"/>
              <a:t>Anexo III.	:	Escenario Barrancabermeja Modernizada</a:t>
            </a:r>
          </a:p>
          <a:p>
            <a:endParaRPr lang="es-ES" dirty="0"/>
          </a:p>
          <a:p>
            <a:r>
              <a:rPr lang="es-ES" dirty="0"/>
              <a:t>Anexo IV.	:	Refinación</a:t>
            </a:r>
          </a:p>
          <a:p>
            <a:endParaRPr lang="es-ES" dirty="0"/>
          </a:p>
          <a:p>
            <a:r>
              <a:rPr lang="es-ES" dirty="0"/>
              <a:t>Anexo V.	:	Nuevos Agentes de la Cadena para Asegurar la Confiabilidad</a:t>
            </a:r>
          </a:p>
          <a:p>
            <a:endParaRPr lang="es-ES" dirty="0"/>
          </a:p>
          <a:p>
            <a:r>
              <a:rPr lang="es-ES" dirty="0"/>
              <a:t>Anexo VI.	:	Ajustes al Marco Regulatorio</a:t>
            </a:r>
          </a:p>
          <a:p>
            <a:endParaRPr lang="es-ES" dirty="0"/>
          </a:p>
          <a:p>
            <a:r>
              <a:rPr lang="es-ES" dirty="0"/>
              <a:t>Anexo VII.:	Aproximación Hidráulica del Sistema de Transporte de Derivados (Red de Poliductos)</a:t>
            </a:r>
          </a:p>
        </p:txBody>
      </p:sp>
    </p:spTree>
    <p:extLst>
      <p:ext uri="{BB962C8B-B14F-4D97-AF65-F5344CB8AC3E}">
        <p14:creationId xmlns:p14="http://schemas.microsoft.com/office/powerpoint/2010/main" val="4644980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12"/>
          <p:cNvGraphicFramePr>
            <a:graphicFrameLocks noGrp="1"/>
          </p:cNvGraphicFramePr>
          <p:nvPr>
            <p:extLst/>
          </p:nvPr>
        </p:nvGraphicFramePr>
        <p:xfrm>
          <a:off x="6528048" y="4151580"/>
          <a:ext cx="5328000" cy="1548000"/>
        </p:xfrm>
        <a:graphic>
          <a:graphicData uri="http://schemas.openxmlformats.org/drawingml/2006/table">
            <a:tbl>
              <a:tblPr>
                <a:tableStyleId>{5C22544A-7EE6-4342-B048-85BDC9FD1C3A}</a:tableStyleId>
              </a:tblPr>
              <a:tblGrid>
                <a:gridCol w="1296000"/>
                <a:gridCol w="1296000"/>
                <a:gridCol w="1368000"/>
                <a:gridCol w="1368000"/>
              </a:tblGrid>
              <a:tr h="252000">
                <a:tc>
                  <a:txBody>
                    <a:bodyPr/>
                    <a:lstStyle/>
                    <a:p>
                      <a:pPr algn="ctr" fontAlgn="ctr"/>
                      <a:r>
                        <a:rPr lang="es-ES" sz="1000" b="1" u="none" strike="noStrike" dirty="0">
                          <a:solidFill>
                            <a:schemeClr val="tx1"/>
                          </a:solidFill>
                          <a:effectLst/>
                          <a:latin typeface="Arial" panose="020B0604020202020204" pitchFamily="34" charset="0"/>
                          <a:cs typeface="Arial" panose="020B0604020202020204" pitchFamily="34" charset="0"/>
                        </a:rPr>
                        <a:t>Nombre </a:t>
                      </a:r>
                      <a:r>
                        <a:rPr lang="es-ES" sz="1000" b="1" u="none" strike="noStrike" dirty="0" err="1" smtClean="0">
                          <a:solidFill>
                            <a:schemeClr val="tx1"/>
                          </a:solidFill>
                          <a:effectLst/>
                          <a:latin typeface="Arial" panose="020B0604020202020204" pitchFamily="34" charset="0"/>
                          <a:cs typeface="Arial" panose="020B0604020202020204" pitchFamily="34" charset="0"/>
                        </a:rPr>
                        <a:t>tlnet</a:t>
                      </a:r>
                      <a:endParaRPr lang="es-ES" sz="10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b="1" u="none" strike="noStrike" dirty="0">
                          <a:solidFill>
                            <a:schemeClr val="tx1"/>
                          </a:solidFill>
                          <a:effectLst/>
                          <a:latin typeface="Arial" panose="020B0604020202020204" pitchFamily="34" charset="0"/>
                          <a:cs typeface="Arial" panose="020B0604020202020204" pitchFamily="34" charset="0"/>
                        </a:rPr>
                        <a:t>Longitud [km]</a:t>
                      </a:r>
                      <a:endParaRPr lang="es-ES" sz="10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b="1" u="none" strike="noStrike">
                          <a:solidFill>
                            <a:schemeClr val="tx1"/>
                          </a:solidFill>
                          <a:effectLst/>
                          <a:latin typeface="Arial" panose="020B0604020202020204" pitchFamily="34" charset="0"/>
                          <a:cs typeface="Arial" panose="020B0604020202020204" pitchFamily="34" charset="0"/>
                        </a:rPr>
                        <a:t>Diametro nominal [in]</a:t>
                      </a:r>
                      <a:endParaRPr lang="es-ES" sz="1000" b="1" i="0" u="none" strike="noStrike">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b="1" u="none" strike="noStrike" dirty="0">
                          <a:solidFill>
                            <a:schemeClr val="tx1"/>
                          </a:solidFill>
                          <a:effectLst/>
                          <a:latin typeface="Arial" panose="020B0604020202020204" pitchFamily="34" charset="0"/>
                          <a:cs typeface="Arial" panose="020B0604020202020204" pitchFamily="34" charset="0"/>
                        </a:rPr>
                        <a:t>Material - Grado API </a:t>
                      </a:r>
                      <a:endParaRPr lang="es-ES" sz="10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l" fontAlgn="ctr"/>
                      <a:r>
                        <a:rPr lang="es-ES" sz="1000" u="none" strike="noStrike" dirty="0">
                          <a:solidFill>
                            <a:schemeClr val="tx1"/>
                          </a:solidFill>
                          <a:effectLst/>
                          <a:latin typeface="Arial" panose="020B0604020202020204" pitchFamily="34" charset="0"/>
                          <a:cs typeface="Arial" panose="020B0604020202020204" pitchFamily="34" charset="0"/>
                        </a:rPr>
                        <a:t>TubGalaLiza1</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1.92</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smtClean="0">
                          <a:solidFill>
                            <a:schemeClr val="tx1"/>
                          </a:solidFill>
                          <a:effectLst/>
                          <a:latin typeface="Arial" panose="020B0604020202020204" pitchFamily="34" charset="0"/>
                          <a:cs typeface="Arial" panose="020B0604020202020204" pitchFamily="34" charset="0"/>
                        </a:rPr>
                        <a:t>12,0</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5LX 60</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l" fontAlgn="ctr"/>
                      <a:r>
                        <a:rPr lang="es-ES" sz="1000" u="none" strike="noStrike" dirty="0">
                          <a:solidFill>
                            <a:schemeClr val="tx1"/>
                          </a:solidFill>
                          <a:effectLst/>
                          <a:latin typeface="Arial" panose="020B0604020202020204" pitchFamily="34" charset="0"/>
                          <a:cs typeface="Arial" panose="020B0604020202020204" pitchFamily="34" charset="0"/>
                        </a:rPr>
                        <a:t>TubGalaLiza2</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a:solidFill>
                            <a:schemeClr val="tx1"/>
                          </a:solidFill>
                          <a:effectLst/>
                          <a:latin typeface="Arial" panose="020B0604020202020204" pitchFamily="34" charset="0"/>
                          <a:cs typeface="Arial" panose="020B0604020202020204" pitchFamily="34" charset="0"/>
                        </a:rPr>
                        <a:t>38.18</a:t>
                      </a:r>
                      <a:endParaRPr lang="es-E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smtClean="0">
                          <a:solidFill>
                            <a:schemeClr val="tx1"/>
                          </a:solidFill>
                          <a:effectLst/>
                          <a:latin typeface="Arial" panose="020B0604020202020204" pitchFamily="34" charset="0"/>
                          <a:cs typeface="Arial" panose="020B0604020202020204" pitchFamily="34" charset="0"/>
                        </a:rPr>
                        <a:t>12,0</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5LX 65</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l" fontAlgn="ctr"/>
                      <a:r>
                        <a:rPr lang="es-ES" sz="1000" u="none" strike="noStrike">
                          <a:solidFill>
                            <a:schemeClr val="tx1"/>
                          </a:solidFill>
                          <a:effectLst/>
                          <a:latin typeface="Arial" panose="020B0604020202020204" pitchFamily="34" charset="0"/>
                          <a:cs typeface="Arial" panose="020B0604020202020204" pitchFamily="34" charset="0"/>
                        </a:rPr>
                        <a:t>TubLizaChim1</a:t>
                      </a:r>
                      <a:endParaRPr lang="es-E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15.09</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smtClean="0">
                          <a:solidFill>
                            <a:schemeClr val="tx1"/>
                          </a:solidFill>
                          <a:effectLst/>
                          <a:latin typeface="Arial" panose="020B0604020202020204" pitchFamily="34" charset="0"/>
                          <a:cs typeface="Arial" panose="020B0604020202020204" pitchFamily="34" charset="0"/>
                        </a:rPr>
                        <a:t>6,0</a:t>
                      </a:r>
                      <a:endParaRPr lang="es-E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5LX 42</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l" fontAlgn="ctr"/>
                      <a:r>
                        <a:rPr lang="es-ES" sz="1000" u="none" strike="noStrike">
                          <a:solidFill>
                            <a:schemeClr val="tx1"/>
                          </a:solidFill>
                          <a:effectLst/>
                          <a:latin typeface="Arial" panose="020B0604020202020204" pitchFamily="34" charset="0"/>
                          <a:cs typeface="Arial" panose="020B0604020202020204" pitchFamily="34" charset="0"/>
                        </a:rPr>
                        <a:t>TubLizaChim2</a:t>
                      </a:r>
                      <a:endParaRPr lang="es-E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a:solidFill>
                            <a:schemeClr val="tx1"/>
                          </a:solidFill>
                          <a:effectLst/>
                          <a:latin typeface="Arial" panose="020B0604020202020204" pitchFamily="34" charset="0"/>
                          <a:cs typeface="Arial" panose="020B0604020202020204" pitchFamily="34" charset="0"/>
                        </a:rPr>
                        <a:t>23.37</a:t>
                      </a:r>
                      <a:endParaRPr lang="es-ES" sz="10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smtClean="0">
                          <a:solidFill>
                            <a:schemeClr val="tx1"/>
                          </a:solidFill>
                          <a:effectLst/>
                          <a:latin typeface="Arial" panose="020B0604020202020204" pitchFamily="34" charset="0"/>
                          <a:cs typeface="Arial" panose="020B0604020202020204" pitchFamily="34" charset="0"/>
                        </a:rPr>
                        <a:t>12,0</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5LX 65</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l" fontAlgn="ctr"/>
                      <a:r>
                        <a:rPr lang="es-ES" sz="1000" u="none" strike="noStrike" dirty="0">
                          <a:solidFill>
                            <a:schemeClr val="tx1"/>
                          </a:solidFill>
                          <a:effectLst/>
                          <a:latin typeface="Arial" panose="020B0604020202020204" pitchFamily="34" charset="0"/>
                          <a:cs typeface="Arial" panose="020B0604020202020204" pitchFamily="34" charset="0"/>
                        </a:rPr>
                        <a:t>TubLizaChim3</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17.34</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smtClean="0">
                          <a:solidFill>
                            <a:schemeClr val="tx1"/>
                          </a:solidFill>
                          <a:effectLst/>
                          <a:latin typeface="Arial" panose="020B0604020202020204" pitchFamily="34" charset="0"/>
                          <a:cs typeface="Arial" panose="020B0604020202020204" pitchFamily="34" charset="0"/>
                        </a:rPr>
                        <a:t>6,0</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u="none" strike="noStrike" dirty="0">
                          <a:solidFill>
                            <a:schemeClr val="tx1"/>
                          </a:solidFill>
                          <a:effectLst/>
                          <a:latin typeface="Arial" panose="020B0604020202020204" pitchFamily="34" charset="0"/>
                          <a:cs typeface="Arial" panose="020B0604020202020204" pitchFamily="34" charset="0"/>
                        </a:rPr>
                        <a:t>5LX 42</a:t>
                      </a: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ctr" fontAlgn="ctr"/>
                      <a:r>
                        <a:rPr lang="es-ES" sz="1000" b="1" i="0" u="none" strike="noStrike" dirty="0" smtClean="0">
                          <a:solidFill>
                            <a:srgbClr val="000000"/>
                          </a:solidFill>
                          <a:effectLst/>
                          <a:latin typeface="Arial" panose="020B0604020202020204" pitchFamily="34" charset="0"/>
                        </a:rPr>
                        <a:t>Longitud total</a:t>
                      </a:r>
                      <a:endParaRPr lang="es-ES" sz="1000" b="1" i="0" u="none" strike="noStrike" dirty="0">
                        <a:solidFill>
                          <a:srgbClr val="000000"/>
                        </a:solidFill>
                        <a:effectLst/>
                        <a:latin typeface="Arial" panose="020B0604020202020204" pitchFamily="34" charset="0"/>
                      </a:endParaRPr>
                    </a:p>
                  </a:txBody>
                  <a:tcPr marL="0" marR="0" marT="0" marB="0" anchor="ctr">
                    <a:noFill/>
                  </a:tcPr>
                </a:tc>
                <a:tc>
                  <a:txBody>
                    <a:bodyPr/>
                    <a:lstStyle/>
                    <a:p>
                      <a:pPr algn="ctr" fontAlgn="ctr"/>
                      <a:r>
                        <a:rPr lang="es-ES" sz="1000" b="1" u="none" strike="noStrike" kern="1200" dirty="0" smtClean="0">
                          <a:solidFill>
                            <a:schemeClr val="tx1"/>
                          </a:solidFill>
                          <a:effectLst/>
                          <a:latin typeface="Arial" panose="020B0604020202020204" pitchFamily="34" charset="0"/>
                          <a:ea typeface="+mn-ea"/>
                          <a:cs typeface="Arial" panose="020B0604020202020204" pitchFamily="34" charset="0"/>
                        </a:rPr>
                        <a:t>95,9</a:t>
                      </a:r>
                      <a:endParaRPr lang="es-ES" sz="1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ct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endParaRPr lang="es-ES"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noFill/>
                  </a:tcPr>
                </a:tc>
              </a:tr>
            </a:tbl>
          </a:graphicData>
        </a:graphic>
      </p:graphicFrame>
      <p:sp>
        <p:nvSpPr>
          <p:cNvPr id="32" name="CuadroTexto 31"/>
          <p:cNvSpPr txBox="1"/>
          <p:nvPr/>
        </p:nvSpPr>
        <p:spPr>
          <a:xfrm>
            <a:off x="344596" y="930206"/>
            <a:ext cx="5056192" cy="338554"/>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dirty="0"/>
              <a:t>Subsistema 3: Galán – Lizama + Lizama – </a:t>
            </a:r>
            <a:r>
              <a:rPr lang="es-CO" dirty="0" err="1"/>
              <a:t>Chimitá</a:t>
            </a:r>
            <a:endParaRPr lang="es-ES" dirty="0"/>
          </a:p>
        </p:txBody>
      </p:sp>
      <p:sp>
        <p:nvSpPr>
          <p:cNvPr id="33" name="1 Título"/>
          <p:cNvSpPr>
            <a:spLocks noGrp="1"/>
          </p:cNvSpPr>
          <p:nvPr>
            <p:ph type="title"/>
          </p:nvPr>
        </p:nvSpPr>
        <p:spPr>
          <a:xfrm>
            <a:off x="344596" y="432372"/>
            <a:ext cx="9999876" cy="490066"/>
          </a:xfrm>
          <a:prstGeom prst="rect">
            <a:avLst/>
          </a:prstGeom>
        </p:spPr>
        <p:txBody>
          <a:bodyPr anchor="ctr"/>
          <a:lstStyle/>
          <a:p>
            <a:r>
              <a:rPr lang="es-ES" sz="2000" dirty="0"/>
              <a:t>Anexo VII.:	Aproximación Hidráulica del Sistema de Transporte de Derivados</a:t>
            </a:r>
          </a:p>
        </p:txBody>
      </p:sp>
      <p:pic>
        <p:nvPicPr>
          <p:cNvPr id="2" name="Imagen 1"/>
          <p:cNvPicPr preferRelativeResize="0">
            <a:picLocks/>
          </p:cNvPicPr>
          <p:nvPr/>
        </p:nvPicPr>
        <p:blipFill rotWithShape="1">
          <a:blip r:embed="rId2"/>
          <a:srcRect l="28072" t="13250" r="17516" b="21650"/>
          <a:stretch/>
        </p:blipFill>
        <p:spPr>
          <a:xfrm>
            <a:off x="6852048" y="1052736"/>
            <a:ext cx="4680000" cy="2880000"/>
          </a:xfrm>
          <a:prstGeom prst="rect">
            <a:avLst/>
          </a:prstGeom>
        </p:spPr>
      </p:pic>
      <p:graphicFrame>
        <p:nvGraphicFramePr>
          <p:cNvPr id="34" name="Tabla 33"/>
          <p:cNvGraphicFramePr>
            <a:graphicFrameLocks noGrp="1"/>
          </p:cNvGraphicFramePr>
          <p:nvPr>
            <p:extLst/>
          </p:nvPr>
        </p:nvGraphicFramePr>
        <p:xfrm>
          <a:off x="551360" y="4869160"/>
          <a:ext cx="5328000" cy="648000"/>
        </p:xfrm>
        <a:graphic>
          <a:graphicData uri="http://schemas.openxmlformats.org/drawingml/2006/table">
            <a:tbl>
              <a:tblPr>
                <a:tableStyleId>{5C22544A-7EE6-4342-B048-85BDC9FD1C3A}</a:tableStyleId>
              </a:tblPr>
              <a:tblGrid>
                <a:gridCol w="1296000"/>
                <a:gridCol w="1296000"/>
                <a:gridCol w="1512480"/>
                <a:gridCol w="1223520"/>
              </a:tblGrid>
              <a:tr h="216000">
                <a:tc>
                  <a:txBody>
                    <a:bodyPr/>
                    <a:lstStyle/>
                    <a:p>
                      <a:pPr algn="ctr" fontAlgn="ctr"/>
                      <a:endParaRPr lang="es-ES" sz="1000" b="1" i="0" u="none" strike="noStrike" dirty="0">
                        <a:solidFill>
                          <a:srgbClr val="000000"/>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ES" sz="1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ES" sz="1000" b="0" i="0" u="none" strike="noStrike" dirty="0">
                          <a:solidFill>
                            <a:schemeClr val="tx1"/>
                          </a:solidFill>
                          <a:effectLst/>
                          <a:latin typeface="Arial" panose="020B0604020202020204" pitchFamily="34" charset="0"/>
                        </a:rPr>
                        <a:t>Recibo </a:t>
                      </a:r>
                      <a:r>
                        <a:rPr lang="es-ES" sz="1000" b="0" i="0" u="none" strike="noStrike" dirty="0" smtClean="0">
                          <a:solidFill>
                            <a:schemeClr val="tx1"/>
                          </a:solidFill>
                          <a:effectLst/>
                          <a:latin typeface="Arial" panose="020B0604020202020204" pitchFamily="34" charset="0"/>
                        </a:rPr>
                        <a:t>Galán (Min.)</a:t>
                      </a:r>
                      <a:endParaRPr lang="es-ES" sz="1000" b="0" i="0" u="none" strike="noStrike" dirty="0">
                        <a:solidFill>
                          <a:schemeClr val="tx1"/>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ES" sz="1000" b="0" i="0" u="none" strike="noStrike" dirty="0">
                          <a:solidFill>
                            <a:schemeClr val="tx1"/>
                          </a:solidFill>
                          <a:effectLst/>
                          <a:latin typeface="Arial" panose="020B0604020202020204" pitchFamily="34" charset="0"/>
                        </a:rPr>
                        <a:t>100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6000">
                <a:tc gridSpan="2">
                  <a:txBody>
                    <a:bodyPr/>
                    <a:lstStyle/>
                    <a:p>
                      <a:pPr algn="ctr" fontAlgn="ctr"/>
                      <a:r>
                        <a:rPr lang="es-ES" sz="1000" b="1" i="0" u="none" strike="noStrike" dirty="0" smtClean="0">
                          <a:solidFill>
                            <a:srgbClr val="000000"/>
                          </a:solidFill>
                          <a:effectLst/>
                          <a:latin typeface="Arial" panose="020B0604020202020204" pitchFamily="34" charset="0"/>
                        </a:rPr>
                        <a:t>Presiones de operación (</a:t>
                      </a:r>
                      <a:r>
                        <a:rPr lang="es-ES" sz="1000" b="1" i="0" u="none" strike="noStrike" dirty="0" err="1" smtClean="0">
                          <a:solidFill>
                            <a:srgbClr val="000000"/>
                          </a:solidFill>
                          <a:effectLst/>
                          <a:latin typeface="Arial" panose="020B0604020202020204" pitchFamily="34" charset="0"/>
                        </a:rPr>
                        <a:t>psig</a:t>
                      </a:r>
                      <a:r>
                        <a:rPr lang="es-ES" sz="1000" b="1" i="0" u="none" strike="noStrike" dirty="0" smtClean="0">
                          <a:solidFill>
                            <a:srgbClr val="000000"/>
                          </a:solidFill>
                          <a:effectLst/>
                          <a:latin typeface="Arial" panose="020B0604020202020204" pitchFamily="34" charset="0"/>
                        </a:rPr>
                        <a:t>)</a:t>
                      </a:r>
                      <a:endParaRPr lang="es-ES" sz="1000" b="1" i="0" u="none" strike="noStrike" dirty="0">
                        <a:solidFill>
                          <a:srgbClr val="000000"/>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endParaRPr lang="es-ES" sz="9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s-ES" sz="1000" b="0" i="0" u="none" strike="noStrike" dirty="0">
                        <a:solidFill>
                          <a:schemeClr val="tx1"/>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ES" sz="1000" b="0" i="0" u="none" strike="noStrike" dirty="0">
                        <a:solidFill>
                          <a:schemeClr val="tx1"/>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6000">
                <a:tc>
                  <a:txBody>
                    <a:bodyPr/>
                    <a:lstStyle/>
                    <a:p>
                      <a:pPr algn="ctr" fontAlgn="ctr"/>
                      <a:endParaRPr lang="es-ES" sz="1000" b="1" i="0" u="none" strike="noStrike" dirty="0">
                        <a:solidFill>
                          <a:srgbClr val="000000"/>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ES" sz="10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ES" sz="1000" b="0" i="0" u="none" strike="noStrike" dirty="0">
                          <a:solidFill>
                            <a:schemeClr val="tx1"/>
                          </a:solidFill>
                          <a:effectLst/>
                          <a:latin typeface="Arial" panose="020B0604020202020204" pitchFamily="34" charset="0"/>
                        </a:rPr>
                        <a:t>Recibo </a:t>
                      </a:r>
                      <a:r>
                        <a:rPr lang="es-ES" sz="1000" b="0" i="0" u="none" strike="noStrike" dirty="0" smtClean="0">
                          <a:solidFill>
                            <a:schemeClr val="tx1"/>
                          </a:solidFill>
                          <a:effectLst/>
                          <a:latin typeface="Arial" panose="020B0604020202020204" pitchFamily="34" charset="0"/>
                        </a:rPr>
                        <a:t>Chimita (Min.)</a:t>
                      </a:r>
                      <a:endParaRPr lang="es-ES" sz="1000" b="0" i="0" u="none" strike="noStrike" dirty="0">
                        <a:solidFill>
                          <a:schemeClr val="tx1"/>
                        </a:solidFill>
                        <a:effectLst/>
                        <a:latin typeface="Arial" panose="020B0604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ES" sz="1000" b="0" i="0" u="none" strike="noStrike" dirty="0">
                          <a:solidFill>
                            <a:schemeClr val="tx1"/>
                          </a:solidFill>
                          <a:effectLst/>
                          <a:latin typeface="Arial" panose="020B0604020202020204" pitchFamily="34" charset="0"/>
                        </a:rPr>
                        <a:t>480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35" name="Grupo 34"/>
          <p:cNvGrpSpPr/>
          <p:nvPr/>
        </p:nvGrpSpPr>
        <p:grpSpPr>
          <a:xfrm>
            <a:off x="7382813" y="1340768"/>
            <a:ext cx="1584000" cy="2304000"/>
            <a:chOff x="6343562" y="1916832"/>
            <a:chExt cx="2089468" cy="3600000"/>
          </a:xfrm>
        </p:grpSpPr>
        <p:cxnSp>
          <p:nvCxnSpPr>
            <p:cNvPr id="36" name="Conector recto 35"/>
            <p:cNvCxnSpPr/>
            <p:nvPr/>
          </p:nvCxnSpPr>
          <p:spPr>
            <a:xfrm>
              <a:off x="6343562" y="1916832"/>
              <a:ext cx="0" cy="360000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8433030" y="1916832"/>
              <a:ext cx="0" cy="360000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cxnSp>
        <p:nvCxnSpPr>
          <p:cNvPr id="38" name="Conector recto 37"/>
          <p:cNvCxnSpPr/>
          <p:nvPr/>
        </p:nvCxnSpPr>
        <p:spPr>
          <a:xfrm>
            <a:off x="9571046" y="1340768"/>
            <a:ext cx="0" cy="230400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0541834" y="1340768"/>
            <a:ext cx="0" cy="230400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4" name="Imagen 13"/>
          <p:cNvPicPr preferRelativeResize="0">
            <a:picLocks noChangeAspect="1"/>
          </p:cNvPicPr>
          <p:nvPr/>
        </p:nvPicPr>
        <p:blipFill rotWithShape="1">
          <a:blip r:embed="rId3"/>
          <a:srcRect b="18393"/>
          <a:stretch/>
        </p:blipFill>
        <p:spPr>
          <a:xfrm>
            <a:off x="344596" y="1575263"/>
            <a:ext cx="5760000" cy="2700000"/>
          </a:xfrm>
          <a:prstGeom prst="rect">
            <a:avLst/>
          </a:prstGeom>
        </p:spPr>
      </p:pic>
    </p:spTree>
    <p:extLst>
      <p:ext uri="{BB962C8B-B14F-4D97-AF65-F5344CB8AC3E}">
        <p14:creationId xmlns:p14="http://schemas.microsoft.com/office/powerpoint/2010/main" val="10198614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referRelativeResize="0">
            <a:picLocks noChangeAspect="1"/>
          </p:cNvPicPr>
          <p:nvPr/>
        </p:nvPicPr>
        <p:blipFill>
          <a:blip r:embed="rId2"/>
          <a:stretch>
            <a:fillRect/>
          </a:stretch>
        </p:blipFill>
        <p:spPr>
          <a:xfrm>
            <a:off x="416699" y="1926483"/>
            <a:ext cx="5508000" cy="2880000"/>
          </a:xfrm>
          <a:prstGeom prst="rect">
            <a:avLst/>
          </a:prstGeom>
        </p:spPr>
      </p:pic>
      <p:grpSp>
        <p:nvGrpSpPr>
          <p:cNvPr id="52" name="Grupo 51"/>
          <p:cNvGrpSpPr/>
          <p:nvPr/>
        </p:nvGrpSpPr>
        <p:grpSpPr>
          <a:xfrm>
            <a:off x="1201616" y="2179036"/>
            <a:ext cx="4042167" cy="2448000"/>
            <a:chOff x="7656537" y="1340768"/>
            <a:chExt cx="3211861" cy="2130350"/>
          </a:xfrm>
        </p:grpSpPr>
        <p:cxnSp>
          <p:nvCxnSpPr>
            <p:cNvPr id="53" name="Conector recto 52"/>
            <p:cNvCxnSpPr/>
            <p:nvPr/>
          </p:nvCxnSpPr>
          <p:spPr>
            <a:xfrm>
              <a:off x="8048561" y="134711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8365102"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8674015"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8988524"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9298381"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9612015"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9926963"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0240892"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0551485"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0868398"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CuadroTexto 64"/>
            <p:cNvSpPr txBox="1"/>
            <p:nvPr/>
          </p:nvSpPr>
          <p:spPr>
            <a:xfrm>
              <a:off x="7656537"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2017</a:t>
              </a:r>
            </a:p>
          </p:txBody>
        </p:sp>
        <p:sp>
          <p:nvSpPr>
            <p:cNvPr id="66" name="CuadroTexto 65"/>
            <p:cNvSpPr txBox="1"/>
            <p:nvPr/>
          </p:nvSpPr>
          <p:spPr>
            <a:xfrm>
              <a:off x="8045840"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2018</a:t>
              </a:r>
            </a:p>
          </p:txBody>
        </p:sp>
        <p:sp>
          <p:nvSpPr>
            <p:cNvPr id="67" name="CuadroTexto 66"/>
            <p:cNvSpPr txBox="1"/>
            <p:nvPr/>
          </p:nvSpPr>
          <p:spPr>
            <a:xfrm>
              <a:off x="8354712"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2019</a:t>
              </a:r>
            </a:p>
          </p:txBody>
        </p:sp>
        <p:sp>
          <p:nvSpPr>
            <p:cNvPr id="68" name="CuadroTexto 67"/>
            <p:cNvSpPr txBox="1"/>
            <p:nvPr/>
          </p:nvSpPr>
          <p:spPr>
            <a:xfrm>
              <a:off x="8678560"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2020</a:t>
              </a:r>
            </a:p>
          </p:txBody>
        </p:sp>
        <p:sp>
          <p:nvSpPr>
            <p:cNvPr id="69" name="CuadroTexto 68"/>
            <p:cNvSpPr txBox="1"/>
            <p:nvPr/>
          </p:nvSpPr>
          <p:spPr>
            <a:xfrm>
              <a:off x="8980997"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2021</a:t>
              </a:r>
            </a:p>
          </p:txBody>
        </p:sp>
        <p:sp>
          <p:nvSpPr>
            <p:cNvPr id="70" name="CuadroTexto 69"/>
            <p:cNvSpPr txBox="1"/>
            <p:nvPr/>
          </p:nvSpPr>
          <p:spPr>
            <a:xfrm>
              <a:off x="9295103"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2022</a:t>
              </a:r>
            </a:p>
          </p:txBody>
        </p:sp>
        <p:sp>
          <p:nvSpPr>
            <p:cNvPr id="71" name="CuadroTexto 70"/>
            <p:cNvSpPr txBox="1"/>
            <p:nvPr/>
          </p:nvSpPr>
          <p:spPr>
            <a:xfrm>
              <a:off x="9605626"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2023</a:t>
              </a:r>
            </a:p>
          </p:txBody>
        </p:sp>
        <p:sp>
          <p:nvSpPr>
            <p:cNvPr id="93" name="CuadroTexto 92"/>
            <p:cNvSpPr txBox="1"/>
            <p:nvPr/>
          </p:nvSpPr>
          <p:spPr>
            <a:xfrm>
              <a:off x="9917672"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2024</a:t>
              </a:r>
            </a:p>
          </p:txBody>
        </p:sp>
        <p:sp>
          <p:nvSpPr>
            <p:cNvPr id="94" name="CuadroTexto 93"/>
            <p:cNvSpPr txBox="1"/>
            <p:nvPr/>
          </p:nvSpPr>
          <p:spPr>
            <a:xfrm>
              <a:off x="10222986"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2025</a:t>
              </a:r>
            </a:p>
          </p:txBody>
        </p:sp>
        <p:sp>
          <p:nvSpPr>
            <p:cNvPr id="95" name="CuadroTexto 94"/>
            <p:cNvSpPr txBox="1"/>
            <p:nvPr/>
          </p:nvSpPr>
          <p:spPr>
            <a:xfrm>
              <a:off x="10530637" y="1365524"/>
              <a:ext cx="330150" cy="18748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2026</a:t>
              </a:r>
            </a:p>
          </p:txBody>
        </p:sp>
      </p:grpSp>
      <p:sp>
        <p:nvSpPr>
          <p:cNvPr id="117" name="Rectangle 2"/>
          <p:cNvSpPr>
            <a:spLocks noChangeArrowheads="1"/>
          </p:cNvSpPr>
          <p:nvPr/>
        </p:nvSpPr>
        <p:spPr bwMode="auto">
          <a:xfrm>
            <a:off x="4244052" y="1412778"/>
            <a:ext cx="3700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9pPr>
          </a:lstStyle>
          <a:p>
            <a:pPr algn="ctr"/>
            <a:r>
              <a:rPr lang="es-CO" altLang="es-ES" sz="1400" b="1" dirty="0">
                <a:cs typeface="Arial" panose="020B0604020202020204" pitchFamily="34" charset="0"/>
              </a:rPr>
              <a:t>Flujo (demanda objetivo): Estación Galán</a:t>
            </a:r>
          </a:p>
        </p:txBody>
      </p:sp>
      <p:sp>
        <p:nvSpPr>
          <p:cNvPr id="50" name="CuadroTexto 49"/>
          <p:cNvSpPr txBox="1"/>
          <p:nvPr/>
        </p:nvSpPr>
        <p:spPr>
          <a:xfrm>
            <a:off x="344596" y="930206"/>
            <a:ext cx="5056192" cy="338554"/>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dirty="0"/>
              <a:t>Subsistema 3: Galán – Lizama + Lizama – </a:t>
            </a:r>
            <a:r>
              <a:rPr lang="es-CO" dirty="0" err="1"/>
              <a:t>Chimitá</a:t>
            </a:r>
            <a:endParaRPr lang="es-ES" dirty="0"/>
          </a:p>
        </p:txBody>
      </p:sp>
      <p:sp>
        <p:nvSpPr>
          <p:cNvPr id="28" name="1 Título"/>
          <p:cNvSpPr>
            <a:spLocks noGrp="1"/>
          </p:cNvSpPr>
          <p:nvPr>
            <p:ph type="title"/>
          </p:nvPr>
        </p:nvSpPr>
        <p:spPr>
          <a:xfrm>
            <a:off x="344596" y="432372"/>
            <a:ext cx="9999876" cy="490066"/>
          </a:xfrm>
          <a:prstGeom prst="rect">
            <a:avLst/>
          </a:prstGeom>
        </p:spPr>
        <p:txBody>
          <a:bodyPr anchor="ctr"/>
          <a:lstStyle/>
          <a:p>
            <a:r>
              <a:rPr lang="es-ES" sz="2000" dirty="0"/>
              <a:t>Anexo VII.:	Aproximación Hidráulica del Sistema de Transporte de Derivados</a:t>
            </a:r>
          </a:p>
        </p:txBody>
      </p:sp>
    </p:spTree>
    <p:extLst>
      <p:ext uri="{BB962C8B-B14F-4D97-AF65-F5344CB8AC3E}">
        <p14:creationId xmlns:p14="http://schemas.microsoft.com/office/powerpoint/2010/main" val="3282835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referRelativeResize="0">
            <a:picLocks noChangeAspect="1"/>
          </p:cNvPicPr>
          <p:nvPr/>
        </p:nvPicPr>
        <p:blipFill>
          <a:blip r:embed="rId2"/>
          <a:stretch>
            <a:fillRect/>
          </a:stretch>
        </p:blipFill>
        <p:spPr>
          <a:xfrm>
            <a:off x="416604" y="1933744"/>
            <a:ext cx="5508000" cy="2880000"/>
          </a:xfrm>
          <a:prstGeom prst="rect">
            <a:avLst/>
          </a:prstGeom>
        </p:spPr>
      </p:pic>
      <p:graphicFrame>
        <p:nvGraphicFramePr>
          <p:cNvPr id="27" name="Tabla 26"/>
          <p:cNvGraphicFramePr>
            <a:graphicFrameLocks noGrp="1"/>
          </p:cNvGraphicFramePr>
          <p:nvPr>
            <p:extLst/>
          </p:nvPr>
        </p:nvGraphicFramePr>
        <p:xfrm>
          <a:off x="1085269" y="5011974"/>
          <a:ext cx="4176000" cy="864000"/>
        </p:xfrm>
        <a:graphic>
          <a:graphicData uri="http://schemas.openxmlformats.org/drawingml/2006/table">
            <a:tbl>
              <a:tblPr>
                <a:tableStyleId>{5C22544A-7EE6-4342-B048-85BDC9FD1C3A}</a:tableStyleId>
              </a:tblPr>
              <a:tblGrid>
                <a:gridCol w="1440000"/>
                <a:gridCol w="1368000"/>
                <a:gridCol w="1368000"/>
              </a:tblGrid>
              <a:tr h="216000">
                <a:tc gridSpan="3">
                  <a:txBody>
                    <a:bodyPr/>
                    <a:lstStyle/>
                    <a:p>
                      <a:pPr algn="ctr" fontAlgn="ctr"/>
                      <a:r>
                        <a:rPr lang="es-ES" sz="1000" b="1" u="none" strike="noStrike" dirty="0" smtClean="0">
                          <a:effectLst/>
                          <a:latin typeface="Arial" panose="020B0604020202020204" pitchFamily="34" charset="0"/>
                          <a:cs typeface="Arial" panose="020B0604020202020204" pitchFamily="34" charset="0"/>
                        </a:rPr>
                        <a:t>Estación </a:t>
                      </a:r>
                      <a:r>
                        <a:rPr lang="es-ES" sz="1000" b="1" u="none" strike="noStrike" dirty="0">
                          <a:effectLst/>
                          <a:latin typeface="Arial" panose="020B0604020202020204" pitchFamily="34" charset="0"/>
                          <a:cs typeface="Arial" panose="020B0604020202020204" pitchFamily="34" charset="0"/>
                        </a:rPr>
                        <a:t>de bombeo </a:t>
                      </a:r>
                      <a:r>
                        <a:rPr lang="es-ES" sz="1000" b="1" u="none" strike="noStrike" dirty="0" smtClean="0">
                          <a:effectLst/>
                          <a:latin typeface="Arial" panose="020B0604020202020204" pitchFamily="34" charset="0"/>
                          <a:cs typeface="Arial" panose="020B0604020202020204" pitchFamily="34" charset="0"/>
                        </a:rPr>
                        <a:t>Galán</a:t>
                      </a:r>
                      <a:r>
                        <a:rPr lang="es-ES" sz="1000" u="none" strike="noStrike" dirty="0" smtClean="0">
                          <a:effectLst/>
                          <a:latin typeface="Arial" panose="020B0604020202020204" pitchFamily="34" charset="0"/>
                          <a:cs typeface="Arial" panose="020B0604020202020204" pitchFamily="34" charset="0"/>
                        </a:rPr>
                        <a:t>: Bombas principales </a:t>
                      </a:r>
                      <a:r>
                        <a:rPr lang="es-ES" sz="1000" u="none" strike="noStrike" dirty="0" smtClean="0">
                          <a:solidFill>
                            <a:schemeClr val="tx1"/>
                          </a:solidFill>
                          <a:effectLst/>
                          <a:latin typeface="Arial" panose="020B0604020202020204" pitchFamily="34" charset="0"/>
                          <a:cs typeface="Arial" panose="020B0604020202020204" pitchFamily="34" charset="0"/>
                        </a:rPr>
                        <a:t>(2x)</a:t>
                      </a:r>
                      <a:r>
                        <a:rPr lang="es-ES" sz="1000" u="none" strike="noStrike" dirty="0" smtClean="0">
                          <a:effectLst/>
                          <a:latin typeface="Arial" panose="020B0604020202020204" pitchFamily="34" charset="0"/>
                          <a:cs typeface="Arial" panose="020B0604020202020204" pitchFamily="34" charset="0"/>
                        </a:rPr>
                        <a:t> </a:t>
                      </a:r>
                      <a:r>
                        <a:rPr lang="es-ES" sz="1000" u="none" strike="noStrike" dirty="0">
                          <a:effectLst/>
                          <a:latin typeface="Arial" panose="020B0604020202020204" pitchFamily="34" charset="0"/>
                          <a:cs typeface="Arial" panose="020B0604020202020204" pitchFamily="34" charset="0"/>
                        </a:rPr>
                        <a:t>en </a:t>
                      </a:r>
                      <a:r>
                        <a:rPr lang="es-ES" sz="1000" u="none" strike="noStrike" dirty="0" smtClean="0">
                          <a:effectLst/>
                          <a:latin typeface="Arial" panose="020B0604020202020204" pitchFamily="34" charset="0"/>
                          <a:cs typeface="Arial" panose="020B0604020202020204" pitchFamily="34" charset="0"/>
                        </a:rPr>
                        <a:t>paralelo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c hMerge="1">
                  <a:txBody>
                    <a:bodyPr/>
                    <a:lstStyle/>
                    <a:p>
                      <a:pPr algn="l" fontAlgn="ct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pPr algn="l" fontAlgn="ct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r>
              <a:tr h="216000">
                <a:tc>
                  <a:txBody>
                    <a:bodyPr/>
                    <a:lstStyle/>
                    <a:p>
                      <a:pPr algn="l" fontAlgn="ctr"/>
                      <a:endParaRPr lang="es-ES" sz="10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b="1" u="none" strike="noStrike" dirty="0">
                          <a:effectLst/>
                          <a:latin typeface="Arial" panose="020B0604020202020204" pitchFamily="34" charset="0"/>
                          <a:cs typeface="Arial" panose="020B0604020202020204" pitchFamily="34" charset="0"/>
                        </a:rPr>
                        <a:t>Bomba 1</a:t>
                      </a:r>
                      <a:endParaRPr lang="es-E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fontAlgn="ctr"/>
                      <a:r>
                        <a:rPr lang="es-ES" sz="1000" b="1" u="none" strike="noStrike" dirty="0">
                          <a:effectLst/>
                          <a:latin typeface="Arial" panose="020B0604020202020204" pitchFamily="34" charset="0"/>
                          <a:cs typeface="Arial" panose="020B0604020202020204" pitchFamily="34" charset="0"/>
                        </a:rPr>
                        <a:t>Bomba 2</a:t>
                      </a:r>
                      <a:endParaRPr lang="es-ES"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r>
              <a:tr h="216000">
                <a:tc>
                  <a:txBody>
                    <a:bodyPr/>
                    <a:lstStyle/>
                    <a:p>
                      <a:pPr algn="l" fontAlgn="ctr"/>
                      <a:r>
                        <a:rPr lang="es-ES" sz="1000" u="none" strike="noStrike">
                          <a:effectLst/>
                          <a:latin typeface="Arial" panose="020B0604020202020204" pitchFamily="34" charset="0"/>
                          <a:cs typeface="Arial" panose="020B0604020202020204" pitchFamily="34" charset="0"/>
                        </a:rPr>
                        <a:t>Potencia [hp]</a:t>
                      </a:r>
                      <a:endParaRPr lang="es-ES"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a:r>
                        <a:rPr lang="es-ES" sz="1000" dirty="0" smtClean="0">
                          <a:solidFill>
                            <a:srgbClr val="FF0000"/>
                          </a:solidFill>
                          <a:latin typeface="Arial" panose="020B0604020202020204" pitchFamily="34" charset="0"/>
                          <a:cs typeface="Arial" panose="020B0604020202020204" pitchFamily="34" charset="0"/>
                        </a:rPr>
                        <a:t>???</a:t>
                      </a:r>
                      <a:endParaRPr lang="es-ES" sz="1000" dirty="0">
                        <a:solidFill>
                          <a:srgbClr val="FF0000"/>
                        </a:solidFill>
                        <a:latin typeface="Arial" panose="020B0604020202020204" pitchFamily="34" charset="0"/>
                        <a:cs typeface="Arial" panose="020B0604020202020204" pitchFamily="34" charset="0"/>
                      </a:endParaRP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smtClean="0">
                          <a:solidFill>
                            <a:srgbClr val="FF0000"/>
                          </a:solidFill>
                          <a:latin typeface="Arial" panose="020B0604020202020204" pitchFamily="34" charset="0"/>
                          <a:cs typeface="Arial" panose="020B0604020202020204" pitchFamily="34" charset="0"/>
                        </a:rPr>
                        <a:t>???</a:t>
                      </a:r>
                    </a:p>
                  </a:txBody>
                  <a:tcPr marL="0" marR="0" marT="0" marB="0" anchor="ctr">
                    <a:noFill/>
                  </a:tcPr>
                </a:tc>
              </a:tr>
              <a:tr h="216000">
                <a:tc>
                  <a:txBody>
                    <a:bodyPr/>
                    <a:lstStyle/>
                    <a:p>
                      <a:pPr algn="l" fontAlgn="ctr"/>
                      <a:r>
                        <a:rPr lang="es-ES" sz="1000" u="none" strike="noStrike" dirty="0">
                          <a:effectLst/>
                          <a:latin typeface="Arial" panose="020B0604020202020204" pitchFamily="34" charset="0"/>
                          <a:cs typeface="Arial" panose="020B0604020202020204" pitchFamily="34" charset="0"/>
                        </a:rPr>
                        <a:t>Caudal </a:t>
                      </a:r>
                      <a:r>
                        <a:rPr lang="es-ES" sz="1000" u="none" strike="noStrike" dirty="0" smtClean="0">
                          <a:effectLst/>
                          <a:latin typeface="Arial" panose="020B0604020202020204" pitchFamily="34" charset="0"/>
                          <a:cs typeface="Arial" panose="020B0604020202020204" pitchFamily="34" charset="0"/>
                        </a:rPr>
                        <a:t>Max. </a:t>
                      </a:r>
                      <a:r>
                        <a:rPr lang="es-ES" sz="1000" u="none" strike="noStrike" dirty="0">
                          <a:effectLst/>
                          <a:latin typeface="Arial" panose="020B0604020202020204" pitchFamily="34" charset="0"/>
                          <a:cs typeface="Arial" panose="020B0604020202020204" pitchFamily="34" charset="0"/>
                        </a:rPr>
                        <a:t>[</a:t>
                      </a:r>
                      <a:r>
                        <a:rPr lang="es-ES" sz="1000" u="none" strike="noStrike" dirty="0" err="1">
                          <a:effectLst/>
                          <a:latin typeface="Arial" panose="020B0604020202020204" pitchFamily="34" charset="0"/>
                          <a:cs typeface="Arial" panose="020B0604020202020204" pitchFamily="34" charset="0"/>
                        </a:rPr>
                        <a:t>kbpd</a:t>
                      </a:r>
                      <a:r>
                        <a:rPr lang="es-ES" sz="1000" u="none" strike="noStrike" dirty="0">
                          <a:effectLst/>
                          <a:latin typeface="Arial" panose="020B0604020202020204" pitchFamily="34" charset="0"/>
                          <a:cs typeface="Arial" panose="020B0604020202020204" pitchFamily="34" charset="0"/>
                        </a:rPr>
                        <a:t>]</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c>
                  <a:txBody>
                    <a:bodyPr/>
                    <a:lstStyle/>
                    <a:p>
                      <a:pPr algn="ctr"/>
                      <a:r>
                        <a:rPr lang="es-ES" sz="1000" dirty="0" smtClean="0">
                          <a:solidFill>
                            <a:srgbClr val="FF0000"/>
                          </a:solidFill>
                          <a:latin typeface="Arial" panose="020B0604020202020204" pitchFamily="34" charset="0"/>
                          <a:cs typeface="Arial" panose="020B0604020202020204" pitchFamily="34" charset="0"/>
                        </a:rPr>
                        <a:t>???</a:t>
                      </a:r>
                      <a:endParaRPr lang="es-ES" sz="1000" dirty="0">
                        <a:solidFill>
                          <a:srgbClr val="FF0000"/>
                        </a:solidFill>
                        <a:latin typeface="Arial" panose="020B0604020202020204" pitchFamily="34" charset="0"/>
                        <a:cs typeface="Arial" panose="020B0604020202020204" pitchFamily="34" charset="0"/>
                      </a:endParaRPr>
                    </a:p>
                  </a:txBody>
                  <a:tcPr marL="0" marR="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000" dirty="0" smtClean="0">
                          <a:solidFill>
                            <a:srgbClr val="FF0000"/>
                          </a:solidFill>
                          <a:latin typeface="Arial" panose="020B0604020202020204" pitchFamily="34" charset="0"/>
                          <a:cs typeface="Arial" panose="020B0604020202020204" pitchFamily="34" charset="0"/>
                        </a:rPr>
                        <a:t>???</a:t>
                      </a:r>
                    </a:p>
                  </a:txBody>
                  <a:tcPr marL="0" marR="0" marT="0" marB="0" anchor="ctr">
                    <a:noFill/>
                  </a:tcPr>
                </a:tc>
              </a:tr>
            </a:tbl>
          </a:graphicData>
        </a:graphic>
      </p:graphicFrame>
      <p:grpSp>
        <p:nvGrpSpPr>
          <p:cNvPr id="137" name="Grupo 136"/>
          <p:cNvGrpSpPr/>
          <p:nvPr/>
        </p:nvGrpSpPr>
        <p:grpSpPr>
          <a:xfrm>
            <a:off x="1108140" y="2171169"/>
            <a:ext cx="4116865" cy="2481753"/>
            <a:chOff x="7659692" y="1340768"/>
            <a:chExt cx="3208706" cy="2130350"/>
          </a:xfrm>
        </p:grpSpPr>
        <p:cxnSp>
          <p:nvCxnSpPr>
            <p:cNvPr id="138" name="Conector recto 137"/>
            <p:cNvCxnSpPr/>
            <p:nvPr/>
          </p:nvCxnSpPr>
          <p:spPr>
            <a:xfrm>
              <a:off x="8048561" y="134711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9" name="Conector recto 138"/>
            <p:cNvCxnSpPr/>
            <p:nvPr/>
          </p:nvCxnSpPr>
          <p:spPr>
            <a:xfrm>
              <a:off x="8357763"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0" name="Conector recto 139"/>
            <p:cNvCxnSpPr/>
            <p:nvPr/>
          </p:nvCxnSpPr>
          <p:spPr>
            <a:xfrm>
              <a:off x="8681355"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1" name="Conector recto 140"/>
            <p:cNvCxnSpPr/>
            <p:nvPr/>
          </p:nvCxnSpPr>
          <p:spPr>
            <a:xfrm>
              <a:off x="8988524"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2" name="Conector recto 141"/>
            <p:cNvCxnSpPr/>
            <p:nvPr/>
          </p:nvCxnSpPr>
          <p:spPr>
            <a:xfrm>
              <a:off x="9305719"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3" name="Conector recto 142"/>
            <p:cNvCxnSpPr/>
            <p:nvPr/>
          </p:nvCxnSpPr>
          <p:spPr>
            <a:xfrm>
              <a:off x="9619354"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Conector recto 143"/>
            <p:cNvCxnSpPr/>
            <p:nvPr/>
          </p:nvCxnSpPr>
          <p:spPr>
            <a:xfrm>
              <a:off x="9926963"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5" name="Conector recto 144"/>
            <p:cNvCxnSpPr/>
            <p:nvPr/>
          </p:nvCxnSpPr>
          <p:spPr>
            <a:xfrm>
              <a:off x="10240892"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6" name="Conector recto 145"/>
            <p:cNvCxnSpPr/>
            <p:nvPr/>
          </p:nvCxnSpPr>
          <p:spPr>
            <a:xfrm>
              <a:off x="10558823"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7" name="Conector recto 146"/>
            <p:cNvCxnSpPr/>
            <p:nvPr/>
          </p:nvCxnSpPr>
          <p:spPr>
            <a:xfrm>
              <a:off x="10868398" y="1340768"/>
              <a:ext cx="0" cy="212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8" name="CuadroTexto 147"/>
            <p:cNvSpPr txBox="1"/>
            <p:nvPr/>
          </p:nvSpPr>
          <p:spPr>
            <a:xfrm>
              <a:off x="7659692"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2017</a:t>
              </a:r>
            </a:p>
          </p:txBody>
        </p:sp>
        <p:sp>
          <p:nvSpPr>
            <p:cNvPr id="149" name="CuadroTexto 148"/>
            <p:cNvSpPr txBox="1"/>
            <p:nvPr/>
          </p:nvSpPr>
          <p:spPr>
            <a:xfrm>
              <a:off x="8048995"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2018</a:t>
              </a:r>
            </a:p>
          </p:txBody>
        </p:sp>
        <p:sp>
          <p:nvSpPr>
            <p:cNvPr id="150" name="CuadroTexto 149"/>
            <p:cNvSpPr txBox="1"/>
            <p:nvPr/>
          </p:nvSpPr>
          <p:spPr>
            <a:xfrm>
              <a:off x="8357867"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2019</a:t>
              </a:r>
            </a:p>
          </p:txBody>
        </p:sp>
        <p:sp>
          <p:nvSpPr>
            <p:cNvPr id="151" name="CuadroTexto 150"/>
            <p:cNvSpPr txBox="1"/>
            <p:nvPr/>
          </p:nvSpPr>
          <p:spPr>
            <a:xfrm>
              <a:off x="8681715"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2020</a:t>
              </a:r>
            </a:p>
          </p:txBody>
        </p:sp>
        <p:sp>
          <p:nvSpPr>
            <p:cNvPr id="152" name="CuadroTexto 151"/>
            <p:cNvSpPr txBox="1"/>
            <p:nvPr/>
          </p:nvSpPr>
          <p:spPr>
            <a:xfrm>
              <a:off x="8984152"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2021</a:t>
              </a:r>
            </a:p>
          </p:txBody>
        </p:sp>
        <p:sp>
          <p:nvSpPr>
            <p:cNvPr id="153" name="CuadroTexto 152"/>
            <p:cNvSpPr txBox="1"/>
            <p:nvPr/>
          </p:nvSpPr>
          <p:spPr>
            <a:xfrm>
              <a:off x="9298258"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2022</a:t>
              </a:r>
            </a:p>
          </p:txBody>
        </p:sp>
        <p:sp>
          <p:nvSpPr>
            <p:cNvPr id="154" name="CuadroTexto 153"/>
            <p:cNvSpPr txBox="1"/>
            <p:nvPr/>
          </p:nvSpPr>
          <p:spPr>
            <a:xfrm>
              <a:off x="9608781"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2023</a:t>
              </a:r>
            </a:p>
          </p:txBody>
        </p:sp>
        <p:sp>
          <p:nvSpPr>
            <p:cNvPr id="155" name="CuadroTexto 154"/>
            <p:cNvSpPr txBox="1"/>
            <p:nvPr/>
          </p:nvSpPr>
          <p:spPr>
            <a:xfrm>
              <a:off x="9920827"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2024</a:t>
              </a:r>
            </a:p>
          </p:txBody>
        </p:sp>
        <p:sp>
          <p:nvSpPr>
            <p:cNvPr id="156" name="CuadroTexto 155"/>
            <p:cNvSpPr txBox="1"/>
            <p:nvPr/>
          </p:nvSpPr>
          <p:spPr>
            <a:xfrm>
              <a:off x="10226140"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2025</a:t>
              </a:r>
            </a:p>
          </p:txBody>
        </p:sp>
        <p:sp>
          <p:nvSpPr>
            <p:cNvPr id="157" name="CuadroTexto 156"/>
            <p:cNvSpPr txBox="1"/>
            <p:nvPr/>
          </p:nvSpPr>
          <p:spPr>
            <a:xfrm>
              <a:off x="10533792" y="1366799"/>
              <a:ext cx="323841" cy="184938"/>
            </a:xfrm>
            <a:prstGeom prst="rect">
              <a:avLst/>
            </a:prstGeom>
            <a:noFill/>
          </p:spPr>
          <p:txBody>
            <a:bodyPr wrap="none" rtlCol="0" anchor="ctr">
              <a:spAutoFit/>
            </a:bodyPr>
            <a:lstStyle/>
            <a:p>
              <a:pPr algn="ctr"/>
              <a:r>
                <a:rPr lang="es-ES" sz="800" dirty="0">
                  <a:latin typeface="Arial" panose="020B0604020202020204" pitchFamily="34" charset="0"/>
                  <a:cs typeface="Arial" panose="020B0604020202020204" pitchFamily="34" charset="0"/>
                </a:rPr>
                <a:t>2026</a:t>
              </a:r>
            </a:p>
          </p:txBody>
        </p:sp>
      </p:grpSp>
      <p:sp>
        <p:nvSpPr>
          <p:cNvPr id="67" name="Rectangle 2"/>
          <p:cNvSpPr>
            <a:spLocks noChangeArrowheads="1"/>
          </p:cNvSpPr>
          <p:nvPr/>
        </p:nvSpPr>
        <p:spPr bwMode="auto">
          <a:xfrm>
            <a:off x="4436120" y="1412778"/>
            <a:ext cx="33345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9pPr>
          </a:lstStyle>
          <a:p>
            <a:pPr algn="ctr"/>
            <a:r>
              <a:rPr lang="es-CO" altLang="es-ES" sz="1400" b="1" dirty="0">
                <a:cs typeface="Arial" panose="020B0604020202020204" pitchFamily="34" charset="0"/>
              </a:rPr>
              <a:t>Potencia de bombeo: Estación Galán</a:t>
            </a:r>
          </a:p>
        </p:txBody>
      </p:sp>
      <p:sp>
        <p:nvSpPr>
          <p:cNvPr id="51" name="CuadroTexto 50"/>
          <p:cNvSpPr txBox="1"/>
          <p:nvPr/>
        </p:nvSpPr>
        <p:spPr>
          <a:xfrm>
            <a:off x="344596" y="930206"/>
            <a:ext cx="5056192" cy="338554"/>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dirty="0"/>
              <a:t>Subsistema 3: Galán – Lizama + Lizama – </a:t>
            </a:r>
            <a:r>
              <a:rPr lang="es-CO" dirty="0" err="1"/>
              <a:t>Chimitá</a:t>
            </a:r>
            <a:endParaRPr lang="es-ES" dirty="0"/>
          </a:p>
        </p:txBody>
      </p:sp>
      <p:sp>
        <p:nvSpPr>
          <p:cNvPr id="29" name="1 Título"/>
          <p:cNvSpPr>
            <a:spLocks noGrp="1"/>
          </p:cNvSpPr>
          <p:nvPr>
            <p:ph type="title"/>
          </p:nvPr>
        </p:nvSpPr>
        <p:spPr>
          <a:xfrm>
            <a:off x="344596" y="432372"/>
            <a:ext cx="9999876" cy="490066"/>
          </a:xfrm>
          <a:prstGeom prst="rect">
            <a:avLst/>
          </a:prstGeom>
        </p:spPr>
        <p:txBody>
          <a:bodyPr anchor="ctr"/>
          <a:lstStyle/>
          <a:p>
            <a:r>
              <a:rPr lang="es-ES" sz="2000" dirty="0"/>
              <a:t>Anexo VII.:	Aproximación Hidráulica del Sistema de Transporte de Derivados</a:t>
            </a:r>
          </a:p>
        </p:txBody>
      </p:sp>
    </p:spTree>
    <p:extLst>
      <p:ext uri="{BB962C8B-B14F-4D97-AF65-F5344CB8AC3E}">
        <p14:creationId xmlns:p14="http://schemas.microsoft.com/office/powerpoint/2010/main" val="571691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a:t>3</a:t>
            </a:r>
            <a:r>
              <a:rPr lang="es-ES" dirty="0" smtClean="0"/>
              <a:t>. Prospectiva </a:t>
            </a:r>
            <a:r>
              <a:rPr lang="es-ES" dirty="0"/>
              <a:t>de </a:t>
            </a:r>
            <a:r>
              <a:rPr lang="es-ES" dirty="0" smtClean="0"/>
              <a:t>oferta</a:t>
            </a:r>
            <a:endParaRPr lang="es-ES" dirty="0"/>
          </a:p>
        </p:txBody>
      </p:sp>
      <p:sp>
        <p:nvSpPr>
          <p:cNvPr id="11" name="CuadroTexto 10"/>
          <p:cNvSpPr txBox="1"/>
          <p:nvPr/>
        </p:nvSpPr>
        <p:spPr>
          <a:xfrm>
            <a:off x="344596" y="930206"/>
            <a:ext cx="3366627" cy="338554"/>
          </a:xfrm>
          <a:prstGeom prst="rect">
            <a:avLst/>
          </a:prstGeom>
          <a:noFill/>
        </p:spPr>
        <p:txBody>
          <a:bodyPr wrap="none" rtlCol="0">
            <a:spAutoFit/>
          </a:bodyPr>
          <a:lstStyle/>
          <a:p>
            <a:r>
              <a:rPr lang="es-CO" sz="1600" b="1" dirty="0">
                <a:latin typeface="Arial" pitchFamily="34" charset="0"/>
                <a:cs typeface="Arial" pitchFamily="34" charset="0"/>
              </a:rPr>
              <a:t>Escenarios de oferta de petróleo</a:t>
            </a:r>
            <a:endParaRPr lang="es-ES" sz="1600" b="1" dirty="0">
              <a:latin typeface="Arial" pitchFamily="34" charset="0"/>
              <a:cs typeface="Arial" pitchFamily="34" charset="0"/>
            </a:endParaRPr>
          </a:p>
        </p:txBody>
      </p:sp>
      <p:sp>
        <p:nvSpPr>
          <p:cNvPr id="2" name="CuadroTexto 1"/>
          <p:cNvSpPr txBox="1"/>
          <p:nvPr/>
        </p:nvSpPr>
        <p:spPr>
          <a:xfrm>
            <a:off x="1320833" y="1393158"/>
            <a:ext cx="2648930" cy="292388"/>
          </a:xfrm>
          <a:prstGeom prst="rect">
            <a:avLst/>
          </a:prstGeom>
          <a:noFill/>
        </p:spPr>
        <p:txBody>
          <a:bodyPr wrap="none" rtlCol="0">
            <a:spAutoFit/>
          </a:bodyPr>
          <a:lstStyle/>
          <a:p>
            <a:r>
              <a:rPr lang="es-CO" sz="1300" b="1" dirty="0">
                <a:cs typeface="Arial" panose="020B0604020202020204" pitchFamily="34" charset="0"/>
              </a:rPr>
              <a:t>Estimación de reservas a incorporar</a:t>
            </a:r>
          </a:p>
        </p:txBody>
      </p:sp>
      <p:sp>
        <p:nvSpPr>
          <p:cNvPr id="17" name="CuadroTexto 16"/>
          <p:cNvSpPr txBox="1"/>
          <p:nvPr/>
        </p:nvSpPr>
        <p:spPr>
          <a:xfrm>
            <a:off x="7752184" y="1393158"/>
            <a:ext cx="2778389" cy="292388"/>
          </a:xfrm>
          <a:prstGeom prst="rect">
            <a:avLst/>
          </a:prstGeom>
          <a:noFill/>
        </p:spPr>
        <p:txBody>
          <a:bodyPr wrap="none" rtlCol="0">
            <a:spAutoFit/>
          </a:bodyPr>
          <a:lstStyle/>
          <a:p>
            <a:r>
              <a:rPr lang="es-CO" sz="1300" b="1" dirty="0">
                <a:cs typeface="Arial" panose="020B0604020202020204" pitchFamily="34" charset="0"/>
              </a:rPr>
              <a:t>Escenarios de Producción de Petróleo</a:t>
            </a:r>
          </a:p>
        </p:txBody>
      </p:sp>
      <p:graphicFrame>
        <p:nvGraphicFramePr>
          <p:cNvPr id="13" name="Gráfico 12"/>
          <p:cNvGraphicFramePr>
            <a:graphicFrameLocks/>
          </p:cNvGraphicFramePr>
          <p:nvPr>
            <p:extLst>
              <p:ext uri="{D42A27DB-BD31-4B8C-83A1-F6EECF244321}">
                <p14:modId xmlns:p14="http://schemas.microsoft.com/office/powerpoint/2010/main" val="2976141266"/>
              </p:ext>
            </p:extLst>
          </p:nvPr>
        </p:nvGraphicFramePr>
        <p:xfrm>
          <a:off x="140376" y="1667590"/>
          <a:ext cx="5523576" cy="4034588"/>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9"/>
          <p:cNvSpPr txBox="1"/>
          <p:nvPr/>
        </p:nvSpPr>
        <p:spPr>
          <a:xfrm>
            <a:off x="10776520" y="5754498"/>
            <a:ext cx="1584177" cy="215444"/>
          </a:xfrm>
          <a:prstGeom prst="rect">
            <a:avLst/>
          </a:prstGeom>
          <a:noFill/>
        </p:spPr>
        <p:txBody>
          <a:bodyPr wrap="square" rtlCol="0">
            <a:spAutoFit/>
          </a:bodyPr>
          <a:lstStyle>
            <a:defPPr>
              <a:defRPr lang="es-CO"/>
            </a:defPPr>
            <a:lvl1pPr algn="ctr">
              <a:defRPr sz="1000">
                <a:solidFill>
                  <a:schemeClr val="bg1">
                    <a:lumMod val="50000"/>
                  </a:schemeClr>
                </a:solidFill>
              </a:defRPr>
            </a:lvl1pPr>
          </a:lstStyle>
          <a:p>
            <a:r>
              <a:rPr lang="es-CO" sz="800" dirty="0">
                <a:latin typeface="Arial" panose="020B0604020202020204" pitchFamily="34" charset="0"/>
                <a:cs typeface="Arial" panose="020B0604020202020204" pitchFamily="34" charset="0"/>
              </a:rPr>
              <a:t>Fuente: UPME </a:t>
            </a:r>
          </a:p>
        </p:txBody>
      </p:sp>
      <p:pic>
        <p:nvPicPr>
          <p:cNvPr id="3" name="Imagen 2"/>
          <p:cNvPicPr>
            <a:picLocks noChangeAspect="1"/>
          </p:cNvPicPr>
          <p:nvPr/>
        </p:nvPicPr>
        <p:blipFill>
          <a:blip r:embed="rId4"/>
          <a:stretch>
            <a:fillRect/>
          </a:stretch>
        </p:blipFill>
        <p:spPr>
          <a:xfrm>
            <a:off x="5735959" y="1667590"/>
            <a:ext cx="6453730" cy="4034588"/>
          </a:xfrm>
          <a:prstGeom prst="rect">
            <a:avLst/>
          </a:prstGeom>
        </p:spPr>
      </p:pic>
      <p:sp>
        <p:nvSpPr>
          <p:cNvPr id="10" name="1 CuadroTexto"/>
          <p:cNvSpPr txBox="1"/>
          <p:nvPr/>
        </p:nvSpPr>
        <p:spPr>
          <a:xfrm>
            <a:off x="263352" y="5862220"/>
            <a:ext cx="9408367" cy="330860"/>
          </a:xfrm>
          <a:prstGeom prst="rect">
            <a:avLst/>
          </a:prstGeom>
          <a:noFill/>
          <a:ln w="22225">
            <a:solidFill>
              <a:srgbClr val="C8B328"/>
            </a:solidFill>
          </a:ln>
        </p:spPr>
        <p:txBody>
          <a:bodyPr wrap="square" lIns="36000" tIns="0" rIns="0" bIns="0" rtlCol="0">
            <a:spAutoFit/>
          </a:bodyPr>
          <a:lstStyle/>
          <a:p>
            <a:r>
              <a:rPr lang="es-MX" sz="1100" b="1" dirty="0" smtClean="0">
                <a:cs typeface="Arial" panose="020B0604020202020204" pitchFamily="34" charset="0"/>
              </a:rPr>
              <a:t>Variables críticas</a:t>
            </a:r>
            <a:r>
              <a:rPr lang="es-MX" sz="1050" dirty="0" smtClean="0">
                <a:cs typeface="Arial" panose="020B0604020202020204" pitchFamily="34" charset="0"/>
              </a:rPr>
              <a:t>:</a:t>
            </a:r>
            <a:r>
              <a:rPr lang="es-MX" sz="1100" dirty="0" smtClean="0">
                <a:cs typeface="Arial" panose="020B0604020202020204" pitchFamily="34" charset="0"/>
              </a:rPr>
              <a:t> i) </a:t>
            </a:r>
            <a:r>
              <a:rPr lang="es-MX" sz="1050" dirty="0">
                <a:cs typeface="Arial" panose="020B0604020202020204" pitchFamily="34" charset="0"/>
              </a:rPr>
              <a:t>p</a:t>
            </a:r>
            <a:r>
              <a:rPr lang="es-MX" sz="1050" dirty="0" smtClean="0">
                <a:cs typeface="Arial" panose="020B0604020202020204" pitchFamily="34" charset="0"/>
              </a:rPr>
              <a:t>recio internacional de crudo, ii) potencial de crudos pesados, iii) potencial de RNC, iv) mejoramiento de FR, v) términos fiscales, vi) conflictividad social, vii) licenciamiento ambiental, viii) seguridad jurídica, ix) infraestructura de transporte  </a:t>
            </a:r>
          </a:p>
        </p:txBody>
      </p:sp>
    </p:spTree>
    <p:extLst>
      <p:ext uri="{BB962C8B-B14F-4D97-AF65-F5344CB8AC3E}">
        <p14:creationId xmlns:p14="http://schemas.microsoft.com/office/powerpoint/2010/main" val="31675999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referRelativeResize="0">
            <a:picLocks noChangeAspect="1"/>
          </p:cNvPicPr>
          <p:nvPr/>
        </p:nvPicPr>
        <p:blipFill>
          <a:blip r:embed="rId2"/>
          <a:stretch>
            <a:fillRect/>
          </a:stretch>
        </p:blipFill>
        <p:spPr>
          <a:xfrm>
            <a:off x="1784756" y="1772816"/>
            <a:ext cx="8640000" cy="4500000"/>
          </a:xfrm>
          <a:prstGeom prst="rect">
            <a:avLst/>
          </a:prstGeom>
        </p:spPr>
      </p:pic>
      <p:cxnSp>
        <p:nvCxnSpPr>
          <p:cNvPr id="10" name="Conector recto 9"/>
          <p:cNvCxnSpPr/>
          <p:nvPr/>
        </p:nvCxnSpPr>
        <p:spPr>
          <a:xfrm>
            <a:off x="2800860" y="2370810"/>
            <a:ext cx="0" cy="3333333"/>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5726724" y="2471933"/>
            <a:ext cx="0" cy="3333333"/>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6843788" y="2370810"/>
            <a:ext cx="0" cy="3333333"/>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8526281" y="2370810"/>
            <a:ext cx="0" cy="3333333"/>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3717829" y="2631662"/>
            <a:ext cx="1026243" cy="253916"/>
          </a:xfrm>
          <a:prstGeom prst="rect">
            <a:avLst/>
          </a:prstGeom>
          <a:noFill/>
        </p:spPr>
        <p:txBody>
          <a:bodyPr wrap="none" rtlCol="0" anchor="ctr">
            <a:spAutoFit/>
          </a:bodyPr>
          <a:lstStyle/>
          <a:p>
            <a:pPr algn="ctr"/>
            <a:r>
              <a:rPr lang="es-ES" sz="1050" dirty="0">
                <a:latin typeface="Arial" panose="020B0604020202020204" pitchFamily="34" charset="0"/>
                <a:cs typeface="Arial" panose="020B0604020202020204" pitchFamily="34" charset="0"/>
              </a:rPr>
              <a:t>TubGalaLiza2</a:t>
            </a:r>
          </a:p>
        </p:txBody>
      </p:sp>
      <p:sp>
        <p:nvSpPr>
          <p:cNvPr id="16" name="CuadroTexto 15"/>
          <p:cNvSpPr txBox="1"/>
          <p:nvPr/>
        </p:nvSpPr>
        <p:spPr>
          <a:xfrm>
            <a:off x="7127764" y="2628100"/>
            <a:ext cx="1056701" cy="253916"/>
          </a:xfrm>
          <a:prstGeom prst="rect">
            <a:avLst/>
          </a:prstGeom>
          <a:noFill/>
        </p:spPr>
        <p:txBody>
          <a:bodyPr wrap="none" rtlCol="0" anchor="ctr">
            <a:spAutoFit/>
          </a:bodyPr>
          <a:lstStyle/>
          <a:p>
            <a:pPr algn="ctr"/>
            <a:r>
              <a:rPr lang="es-ES" sz="1050" dirty="0">
                <a:latin typeface="Arial" panose="020B0604020202020204" pitchFamily="34" charset="0"/>
                <a:cs typeface="Arial" panose="020B0604020202020204" pitchFamily="34" charset="0"/>
              </a:rPr>
              <a:t>TubLizaChim2</a:t>
            </a:r>
          </a:p>
        </p:txBody>
      </p:sp>
      <p:sp>
        <p:nvSpPr>
          <p:cNvPr id="17" name="CuadroTexto 16"/>
          <p:cNvSpPr txBox="1"/>
          <p:nvPr/>
        </p:nvSpPr>
        <p:spPr>
          <a:xfrm>
            <a:off x="8788050" y="2628100"/>
            <a:ext cx="1056701" cy="253916"/>
          </a:xfrm>
          <a:prstGeom prst="rect">
            <a:avLst/>
          </a:prstGeom>
          <a:noFill/>
        </p:spPr>
        <p:txBody>
          <a:bodyPr wrap="none" rtlCol="0" anchor="ctr">
            <a:spAutoFit/>
          </a:bodyPr>
          <a:lstStyle/>
          <a:p>
            <a:pPr algn="ctr"/>
            <a:r>
              <a:rPr lang="es-ES" sz="1050" dirty="0">
                <a:latin typeface="Arial" panose="020B0604020202020204" pitchFamily="34" charset="0"/>
                <a:cs typeface="Arial" panose="020B0604020202020204" pitchFamily="34" charset="0"/>
              </a:rPr>
              <a:t>TubLizaChim3</a:t>
            </a:r>
          </a:p>
        </p:txBody>
      </p:sp>
      <p:sp>
        <p:nvSpPr>
          <p:cNvPr id="18" name="CuadroTexto 17"/>
          <p:cNvSpPr txBox="1"/>
          <p:nvPr/>
        </p:nvSpPr>
        <p:spPr>
          <a:xfrm>
            <a:off x="5690865" y="2628100"/>
            <a:ext cx="1056701" cy="253916"/>
          </a:xfrm>
          <a:prstGeom prst="rect">
            <a:avLst/>
          </a:prstGeom>
          <a:noFill/>
        </p:spPr>
        <p:txBody>
          <a:bodyPr wrap="none" rtlCol="0" anchor="ctr">
            <a:spAutoFit/>
          </a:bodyPr>
          <a:lstStyle/>
          <a:p>
            <a:pPr algn="ctr"/>
            <a:r>
              <a:rPr lang="es-ES" sz="1050" dirty="0">
                <a:latin typeface="Arial" panose="020B0604020202020204" pitchFamily="34" charset="0"/>
                <a:cs typeface="Arial" panose="020B0604020202020204" pitchFamily="34" charset="0"/>
              </a:rPr>
              <a:t>TubLizaChim1</a:t>
            </a:r>
          </a:p>
        </p:txBody>
      </p:sp>
      <p:sp>
        <p:nvSpPr>
          <p:cNvPr id="20" name="CuadroTexto 19"/>
          <p:cNvSpPr txBox="1"/>
          <p:nvPr/>
        </p:nvSpPr>
        <p:spPr>
          <a:xfrm>
            <a:off x="344596" y="930206"/>
            <a:ext cx="5056192" cy="338554"/>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t>Subsistema 3: Galán – Lizama + Lizama – Chimitá</a:t>
            </a:r>
            <a:endParaRPr lang="es-ES" dirty="0"/>
          </a:p>
        </p:txBody>
      </p:sp>
      <p:sp>
        <p:nvSpPr>
          <p:cNvPr id="24" name="Rectangle 2"/>
          <p:cNvSpPr>
            <a:spLocks noChangeArrowheads="1"/>
          </p:cNvSpPr>
          <p:nvPr/>
        </p:nvSpPr>
        <p:spPr bwMode="auto">
          <a:xfrm>
            <a:off x="4675999" y="1340770"/>
            <a:ext cx="28472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1pPr>
            <a:lvl2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2pPr>
            <a:lvl3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3pPr>
            <a:lvl4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4pPr>
            <a:lvl5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5pPr>
            <a:lvl6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6pPr>
            <a:lvl7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7pPr>
            <a:lvl8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8pPr>
            <a:lvl9pPr eaLnBrk="0" fontAlgn="base" hangingPunct="0">
              <a:spcBef>
                <a:spcPct val="0"/>
              </a:spcBef>
              <a:spcAft>
                <a:spcPct val="0"/>
              </a:spcAft>
              <a:tabLst>
                <a:tab pos="558800" algn="l"/>
                <a:tab pos="6145213" algn="r"/>
              </a:tabLst>
              <a:defRPr>
                <a:solidFill>
                  <a:schemeClr val="tx1"/>
                </a:solidFill>
                <a:latin typeface="Arial" panose="020B0604020202020204" pitchFamily="34" charset="0"/>
              </a:defRPr>
            </a:lvl9pPr>
          </a:lstStyle>
          <a:p>
            <a:pPr algn="ctr"/>
            <a:r>
              <a:rPr lang="es-CO" altLang="es-ES" sz="1400" b="1">
                <a:cs typeface="Arial" panose="020B0604020202020204" pitchFamily="34" charset="0"/>
              </a:rPr>
              <a:t>Presión </a:t>
            </a:r>
            <a:r>
              <a:rPr lang="es-CO" altLang="es-ES" sz="1400" b="1" dirty="0">
                <a:cs typeface="Arial" panose="020B0604020202020204" pitchFamily="34" charset="0"/>
              </a:rPr>
              <a:t>de operación del ducto</a:t>
            </a:r>
          </a:p>
        </p:txBody>
      </p:sp>
      <p:sp>
        <p:nvSpPr>
          <p:cNvPr id="21" name="1 Título"/>
          <p:cNvSpPr>
            <a:spLocks noGrp="1"/>
          </p:cNvSpPr>
          <p:nvPr>
            <p:ph type="title"/>
          </p:nvPr>
        </p:nvSpPr>
        <p:spPr>
          <a:xfrm>
            <a:off x="344596" y="432372"/>
            <a:ext cx="9999876" cy="490066"/>
          </a:xfrm>
          <a:prstGeom prst="rect">
            <a:avLst/>
          </a:prstGeom>
        </p:spPr>
        <p:txBody>
          <a:bodyPr anchor="ctr"/>
          <a:lstStyle/>
          <a:p>
            <a:r>
              <a:rPr lang="es-ES" sz="2000" dirty="0"/>
              <a:t>Anexo VII.:	Aproximación Hidráulica del Sistema de Transporte de Derivados</a:t>
            </a:r>
          </a:p>
        </p:txBody>
      </p:sp>
    </p:spTree>
    <p:extLst>
      <p:ext uri="{BB962C8B-B14F-4D97-AF65-F5344CB8AC3E}">
        <p14:creationId xmlns:p14="http://schemas.microsoft.com/office/powerpoint/2010/main" val="975073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916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smtClean="0"/>
              <a:t> 3. Prospectiva </a:t>
            </a:r>
            <a:r>
              <a:rPr lang="es-ES" dirty="0"/>
              <a:t>de </a:t>
            </a:r>
            <a:r>
              <a:rPr lang="es-ES" dirty="0" smtClean="0"/>
              <a:t>oferta</a:t>
            </a:r>
            <a:endParaRPr lang="es-ES" dirty="0"/>
          </a:p>
        </p:txBody>
      </p:sp>
      <p:pic>
        <p:nvPicPr>
          <p:cNvPr id="9" name="Imagen 8"/>
          <p:cNvPicPr preferRelativeResize="0">
            <a:picLocks noChangeAspect="1"/>
          </p:cNvPicPr>
          <p:nvPr/>
        </p:nvPicPr>
        <p:blipFill rotWithShape="1">
          <a:blip r:embed="rId2">
            <a:extLst>
              <a:ext uri="{28A0092B-C50C-407E-A947-70E740481C1C}">
                <a14:useLocalDpi xmlns:a14="http://schemas.microsoft.com/office/drawing/2010/main" val="0"/>
              </a:ext>
            </a:extLst>
          </a:blip>
          <a:srcRect l="2039" t="865" r="2337" b="1249"/>
          <a:stretch/>
        </p:blipFill>
        <p:spPr bwMode="auto">
          <a:xfrm>
            <a:off x="984049" y="1345831"/>
            <a:ext cx="3904508" cy="4880635"/>
          </a:xfrm>
          <a:prstGeom prst="rect">
            <a:avLst/>
          </a:prstGeom>
          <a:noFill/>
          <a:ln>
            <a:noFill/>
          </a:ln>
          <a:extLst>
            <a:ext uri="{53640926-AAD7-44D8-BBD7-CCE9431645EC}">
              <a14:shadowObscured xmlns:a14="http://schemas.microsoft.com/office/drawing/2010/main"/>
            </a:ext>
          </a:extLst>
        </p:spPr>
      </p:pic>
      <p:sp>
        <p:nvSpPr>
          <p:cNvPr id="12" name="CuadroTexto 11"/>
          <p:cNvSpPr txBox="1"/>
          <p:nvPr/>
        </p:nvSpPr>
        <p:spPr>
          <a:xfrm>
            <a:off x="1151391" y="1065694"/>
            <a:ext cx="3569823" cy="307777"/>
          </a:xfrm>
          <a:prstGeom prst="rect">
            <a:avLst/>
          </a:prstGeom>
          <a:noFill/>
        </p:spPr>
        <p:txBody>
          <a:bodyPr wrap="none" rtlCol="0" anchor="ctr">
            <a:spAutoFit/>
          </a:bodyPr>
          <a:lstStyle/>
          <a:p>
            <a:pPr algn="ctr"/>
            <a:r>
              <a:rPr lang="es-CO" sz="1400" b="1" dirty="0">
                <a:ea typeface="Times New Roman" panose="02020603050405020304" pitchFamily="18" charset="0"/>
                <a:cs typeface="Arial" panose="020B0604020202020204" pitchFamily="34" charset="0"/>
              </a:rPr>
              <a:t>Localización de nodos de agregación de crudo</a:t>
            </a:r>
            <a:endParaRPr lang="es-ES" sz="1400" b="1" dirty="0">
              <a:cs typeface="Arial" panose="020B0604020202020204" pitchFamily="34" charset="0"/>
            </a:endParaRPr>
          </a:p>
        </p:txBody>
      </p:sp>
      <p:sp>
        <p:nvSpPr>
          <p:cNvPr id="15" name="Rectángulo 14"/>
          <p:cNvSpPr/>
          <p:nvPr/>
        </p:nvSpPr>
        <p:spPr>
          <a:xfrm>
            <a:off x="4876311" y="6021868"/>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10543685" y="6011022"/>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CuadroTexto 9"/>
          <p:cNvSpPr txBox="1"/>
          <p:nvPr/>
        </p:nvSpPr>
        <p:spPr>
          <a:xfrm>
            <a:off x="7044245" y="1077288"/>
            <a:ext cx="2640018" cy="307777"/>
          </a:xfrm>
          <a:prstGeom prst="rect">
            <a:avLst/>
          </a:prstGeom>
          <a:noFill/>
        </p:spPr>
        <p:txBody>
          <a:bodyPr wrap="none" rtlCol="0">
            <a:spAutoFit/>
          </a:bodyPr>
          <a:lstStyle/>
          <a:p>
            <a:r>
              <a:rPr lang="es-CO" sz="1400" b="1" dirty="0">
                <a:cs typeface="Arial" pitchFamily="34" charset="0"/>
              </a:rPr>
              <a:t>Nodos de agregación de petróleo</a:t>
            </a:r>
            <a:endParaRPr lang="es-ES" sz="1400" b="1" dirty="0">
              <a:cs typeface="Arial" pitchFamily="34"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2475010913"/>
              </p:ext>
            </p:extLst>
          </p:nvPr>
        </p:nvGraphicFramePr>
        <p:xfrm>
          <a:off x="6168011" y="1368022"/>
          <a:ext cx="4392487" cy="4825439"/>
        </p:xfrm>
        <a:graphic>
          <a:graphicData uri="http://schemas.openxmlformats.org/drawingml/2006/table">
            <a:tbl>
              <a:tblPr firstRow="1" firstCol="1" bandRow="1">
                <a:tableStyleId>{F5AB1C69-6EDB-4FF4-983F-18BD219EF322}</a:tableStyleId>
              </a:tblPr>
              <a:tblGrid>
                <a:gridCol w="2089280"/>
                <a:gridCol w="2303207"/>
              </a:tblGrid>
              <a:tr h="510586">
                <a:tc>
                  <a:txBody>
                    <a:bodyPr/>
                    <a:lstStyle/>
                    <a:p>
                      <a:pPr algn="ctr">
                        <a:spcBef>
                          <a:spcPts val="600"/>
                        </a:spcBef>
                        <a:spcAft>
                          <a:spcPts val="0"/>
                        </a:spcAft>
                      </a:pPr>
                      <a:r>
                        <a:rPr lang="es-CO" sz="1400" dirty="0">
                          <a:effectLst/>
                        </a:rPr>
                        <a:t>Nodo</a:t>
                      </a:r>
                      <a:endParaRPr lang="es-CO"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ctr">
                        <a:spcBef>
                          <a:spcPts val="600"/>
                        </a:spcBef>
                        <a:spcAft>
                          <a:spcPts val="0"/>
                        </a:spcAft>
                      </a:pPr>
                      <a:r>
                        <a:rPr lang="es-CO" sz="1400" dirty="0">
                          <a:effectLst/>
                        </a:rPr>
                        <a:t>Oleoducto Asociado</a:t>
                      </a:r>
                      <a:endParaRPr lang="es-CO"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Apiay</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Apiay-Porvenir</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Rubiales</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Rubiales- Porvenir</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456425">
                <a:tc>
                  <a:txBody>
                    <a:bodyPr/>
                    <a:lstStyle/>
                    <a:p>
                      <a:pPr algn="ctr">
                        <a:spcBef>
                          <a:spcPts val="600"/>
                        </a:spcBef>
                        <a:spcAft>
                          <a:spcPts val="0"/>
                        </a:spcAft>
                      </a:pPr>
                      <a:r>
                        <a:rPr lang="es-CO" sz="1200" dirty="0">
                          <a:solidFill>
                            <a:schemeClr val="tx1"/>
                          </a:solidFill>
                          <a:effectLst/>
                        </a:rPr>
                        <a:t>Araguaney</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Porvenir - Araguaney o</a:t>
                      </a:r>
                      <a:endParaRPr lang="es-CO" sz="1600" dirty="0">
                        <a:effectLst/>
                      </a:endParaRPr>
                    </a:p>
                    <a:p>
                      <a:pPr algn="l">
                        <a:spcBef>
                          <a:spcPts val="600"/>
                        </a:spcBef>
                        <a:spcAft>
                          <a:spcPts val="0"/>
                        </a:spcAft>
                      </a:pPr>
                      <a:r>
                        <a:rPr lang="es-CO" sz="1200" dirty="0">
                          <a:effectLst/>
                        </a:rPr>
                        <a:t>Santiago- Araguaney-</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456425">
                <a:tc>
                  <a:txBody>
                    <a:bodyPr/>
                    <a:lstStyle/>
                    <a:p>
                      <a:pPr algn="ctr">
                        <a:spcBef>
                          <a:spcPts val="600"/>
                        </a:spcBef>
                        <a:spcAft>
                          <a:spcPts val="0"/>
                        </a:spcAft>
                      </a:pPr>
                      <a:r>
                        <a:rPr lang="es-CO" sz="1200" dirty="0">
                          <a:solidFill>
                            <a:schemeClr val="tx1"/>
                          </a:solidFill>
                          <a:effectLst/>
                        </a:rPr>
                        <a:t>Santiago</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Santiago-Porvenir o</a:t>
                      </a:r>
                      <a:endParaRPr lang="es-CO" sz="1600" dirty="0">
                        <a:effectLst/>
                      </a:endParaRPr>
                    </a:p>
                    <a:p>
                      <a:pPr algn="l">
                        <a:spcBef>
                          <a:spcPts val="600"/>
                        </a:spcBef>
                        <a:spcAft>
                          <a:spcPts val="0"/>
                        </a:spcAft>
                      </a:pPr>
                      <a:r>
                        <a:rPr lang="es-CO" sz="1200" dirty="0">
                          <a:effectLst/>
                        </a:rPr>
                        <a:t>Santiago-Banadía</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Caño Limón</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Caño Limón-Banadía (*)</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smtClean="0">
                          <a:solidFill>
                            <a:schemeClr val="tx1"/>
                          </a:solidFill>
                          <a:effectLst/>
                        </a:rPr>
                        <a:t>Banadía *</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Banadía-Ayacucho (*)</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smtClean="0">
                          <a:solidFill>
                            <a:schemeClr val="tx1"/>
                          </a:solidFill>
                          <a:effectLst/>
                        </a:rPr>
                        <a:t>Porvenir *</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Porvenir-Vasconia (Ocensa)</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Orito</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Orito-Tumaco</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Tenay</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Tenay-Vasconia</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723985">
                <a:tc>
                  <a:txBody>
                    <a:bodyPr/>
                    <a:lstStyle/>
                    <a:p>
                      <a:pPr algn="ctr">
                        <a:spcBef>
                          <a:spcPts val="600"/>
                        </a:spcBef>
                        <a:spcAft>
                          <a:spcPts val="0"/>
                        </a:spcAft>
                      </a:pPr>
                      <a:r>
                        <a:rPr lang="es-CO" sz="1200" dirty="0" smtClean="0">
                          <a:solidFill>
                            <a:schemeClr val="tx1"/>
                          </a:solidFill>
                          <a:effectLst/>
                        </a:rPr>
                        <a:t>Vasconia*</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Vasconia-Coveñas (Ocensa)</a:t>
                      </a:r>
                      <a:endParaRPr lang="es-CO" sz="1600" dirty="0">
                        <a:effectLst/>
                      </a:endParaRPr>
                    </a:p>
                    <a:p>
                      <a:pPr algn="l">
                        <a:spcBef>
                          <a:spcPts val="600"/>
                        </a:spcBef>
                        <a:spcAft>
                          <a:spcPts val="0"/>
                        </a:spcAft>
                      </a:pPr>
                      <a:r>
                        <a:rPr lang="es-CO" sz="1200" dirty="0">
                          <a:effectLst/>
                        </a:rPr>
                        <a:t>Vasconia-Coveñas (ODC)</a:t>
                      </a:r>
                      <a:endParaRPr lang="es-CO" sz="1600" dirty="0">
                        <a:effectLst/>
                      </a:endParaRPr>
                    </a:p>
                    <a:p>
                      <a:pPr algn="l">
                        <a:spcBef>
                          <a:spcPts val="600"/>
                        </a:spcBef>
                        <a:spcAft>
                          <a:spcPts val="0"/>
                        </a:spcAft>
                      </a:pPr>
                      <a:r>
                        <a:rPr lang="es-CO" sz="1200" dirty="0">
                          <a:effectLst/>
                        </a:rPr>
                        <a:t>Vasconia-Galán (GCB)</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Velásquez 26</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Velásquez 26-Galán</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smtClean="0">
                          <a:solidFill>
                            <a:schemeClr val="tx1"/>
                          </a:solidFill>
                          <a:effectLst/>
                        </a:rPr>
                        <a:t>CIB*</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CIB-Ayacucho</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a:solidFill>
                            <a:schemeClr val="tx1"/>
                          </a:solidFill>
                          <a:effectLst/>
                        </a:rPr>
                        <a:t>Tibú</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Tibú-Ayacucho</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456425">
                <a:tc>
                  <a:txBody>
                    <a:bodyPr/>
                    <a:lstStyle/>
                    <a:p>
                      <a:pPr algn="ctr">
                        <a:spcBef>
                          <a:spcPts val="600"/>
                        </a:spcBef>
                        <a:spcAft>
                          <a:spcPts val="0"/>
                        </a:spcAft>
                      </a:pPr>
                      <a:r>
                        <a:rPr lang="es-CO" sz="1200" dirty="0" smtClean="0">
                          <a:solidFill>
                            <a:schemeClr val="tx1"/>
                          </a:solidFill>
                          <a:effectLst/>
                        </a:rPr>
                        <a:t>Ayacucho*</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Ayacucho-Coveñas </a:t>
                      </a:r>
                      <a:endParaRPr lang="es-CO" sz="1200" dirty="0" smtClean="0">
                        <a:effectLst/>
                      </a:endParaRPr>
                    </a:p>
                    <a:p>
                      <a:pPr algn="l">
                        <a:spcBef>
                          <a:spcPts val="600"/>
                        </a:spcBef>
                        <a:spcAft>
                          <a:spcPts val="0"/>
                        </a:spcAft>
                      </a:pPr>
                      <a:r>
                        <a:rPr lang="es-CO" sz="1200" dirty="0" smtClean="0">
                          <a:effectLst/>
                        </a:rPr>
                        <a:t>Ayacucho-Galán</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r h="201963">
                <a:tc>
                  <a:txBody>
                    <a:bodyPr/>
                    <a:lstStyle/>
                    <a:p>
                      <a:pPr algn="ctr">
                        <a:spcBef>
                          <a:spcPts val="600"/>
                        </a:spcBef>
                        <a:spcAft>
                          <a:spcPts val="0"/>
                        </a:spcAft>
                      </a:pPr>
                      <a:r>
                        <a:rPr lang="es-CO" sz="1200" dirty="0" smtClean="0">
                          <a:solidFill>
                            <a:schemeClr val="tx1"/>
                          </a:solidFill>
                          <a:effectLst/>
                        </a:rPr>
                        <a:t>Coveñas*</a:t>
                      </a:r>
                      <a:endParaRPr lang="es-CO"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c>
                  <a:txBody>
                    <a:bodyPr/>
                    <a:lstStyle/>
                    <a:p>
                      <a:pPr algn="l">
                        <a:spcBef>
                          <a:spcPts val="600"/>
                        </a:spcBef>
                        <a:spcAft>
                          <a:spcPts val="0"/>
                        </a:spcAft>
                      </a:pPr>
                      <a:r>
                        <a:rPr lang="es-CO" sz="1200" dirty="0">
                          <a:effectLst/>
                        </a:rPr>
                        <a:t>Coveñas-Cartagena</a:t>
                      </a:r>
                      <a:endParaRPr lang="es-CO"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067" marR="44067" marT="0" marB="0" anchor="ctr"/>
                </a:tc>
              </a:tr>
            </a:tbl>
          </a:graphicData>
        </a:graphic>
      </p:graphicFrame>
    </p:spTree>
    <p:extLst>
      <p:ext uri="{BB962C8B-B14F-4D97-AF65-F5344CB8AC3E}">
        <p14:creationId xmlns:p14="http://schemas.microsoft.com/office/powerpoint/2010/main" val="191516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5967428" cy="490066"/>
          </a:xfrm>
          <a:prstGeom prst="rect">
            <a:avLst/>
          </a:prstGeom>
        </p:spPr>
        <p:txBody>
          <a:bodyPr anchor="ctr"/>
          <a:lstStyle/>
          <a:p>
            <a:r>
              <a:rPr lang="es-ES" dirty="0" smtClean="0"/>
              <a:t> 3. Prospectiva </a:t>
            </a:r>
            <a:r>
              <a:rPr lang="es-ES" dirty="0"/>
              <a:t>de </a:t>
            </a:r>
            <a:r>
              <a:rPr lang="es-ES" dirty="0" smtClean="0"/>
              <a:t>oferta</a:t>
            </a:r>
            <a:endParaRPr lang="es-ES" dirty="0"/>
          </a:p>
        </p:txBody>
      </p:sp>
      <p:sp>
        <p:nvSpPr>
          <p:cNvPr id="15" name="Rectángulo 14"/>
          <p:cNvSpPr/>
          <p:nvPr/>
        </p:nvSpPr>
        <p:spPr>
          <a:xfrm>
            <a:off x="46559" y="6049489"/>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ángulo 10"/>
          <p:cNvSpPr/>
          <p:nvPr/>
        </p:nvSpPr>
        <p:spPr>
          <a:xfrm>
            <a:off x="6192182" y="6070620"/>
            <a:ext cx="861133" cy="215444"/>
          </a:xfrm>
          <a:prstGeom prst="rect">
            <a:avLst/>
          </a:prstGeom>
        </p:spPr>
        <p:txBody>
          <a:bodyPr wrap="none">
            <a:spAutoFit/>
          </a:bodyPr>
          <a:lstStyle/>
          <a:p>
            <a:pPr algn="ctr">
              <a:spcBef>
                <a:spcPts val="600"/>
              </a:spcBef>
            </a:pPr>
            <a:r>
              <a:rPr lang="es-CO" sz="8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Fuente: UPME</a:t>
            </a:r>
            <a:endParaRPr lang="es-ES" sz="8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6" name="CuadroTexto 15"/>
          <p:cNvSpPr txBox="1"/>
          <p:nvPr/>
        </p:nvSpPr>
        <p:spPr>
          <a:xfrm>
            <a:off x="1622795" y="1237939"/>
            <a:ext cx="2699585" cy="307777"/>
          </a:xfrm>
          <a:prstGeom prst="rect">
            <a:avLst/>
          </a:prstGeom>
          <a:noFill/>
        </p:spPr>
        <p:txBody>
          <a:bodyPr wrap="none" rtlCol="0" anchor="ctr">
            <a:spAutoFit/>
          </a:bodyPr>
          <a:lstStyle/>
          <a:p>
            <a:pPr algn="ctr"/>
            <a:r>
              <a:rPr lang="es-CO" sz="1400" b="1" dirty="0">
                <a:ea typeface="Times New Roman" panose="02020603050405020304" pitchFamily="18" charset="0"/>
                <a:cs typeface="Arial" panose="020B0604020202020204" pitchFamily="34" charset="0"/>
              </a:rPr>
              <a:t>Distribución de reservas por nodo</a:t>
            </a:r>
            <a:endParaRPr lang="es-ES" sz="1400" b="1" dirty="0">
              <a:cs typeface="Arial" panose="020B0604020202020204" pitchFamily="34" charset="0"/>
            </a:endParaRPr>
          </a:p>
        </p:txBody>
      </p:sp>
      <p:sp>
        <p:nvSpPr>
          <p:cNvPr id="13" name="CuadroTexto 12"/>
          <p:cNvSpPr txBox="1"/>
          <p:nvPr/>
        </p:nvSpPr>
        <p:spPr>
          <a:xfrm>
            <a:off x="7464152" y="1234255"/>
            <a:ext cx="3819451" cy="307777"/>
          </a:xfrm>
          <a:prstGeom prst="rect">
            <a:avLst/>
          </a:prstGeom>
          <a:noFill/>
        </p:spPr>
        <p:txBody>
          <a:bodyPr wrap="square" rtlCol="0" anchor="ctr">
            <a:spAutoFit/>
          </a:bodyPr>
          <a:lstStyle/>
          <a:p>
            <a:r>
              <a:rPr lang="es-CO" sz="1400" b="1" dirty="0">
                <a:ea typeface="Calibri Light" panose="020F0302020204030204" pitchFamily="34" charset="0"/>
                <a:cs typeface="Arial" panose="020B0604020202020204" pitchFamily="34" charset="0"/>
              </a:rPr>
              <a:t>Oferta de petróleo – escenario bajo</a:t>
            </a:r>
            <a:endParaRPr lang="es-ES" sz="1400" dirty="0">
              <a:cs typeface="Arial" panose="020B0604020202020204" pitchFamily="34" charset="0"/>
            </a:endParaRPr>
          </a:p>
        </p:txBody>
      </p:sp>
      <p:pic>
        <p:nvPicPr>
          <p:cNvPr id="2" name="Imagen 1"/>
          <p:cNvPicPr preferRelativeResize="0">
            <a:picLocks/>
          </p:cNvPicPr>
          <p:nvPr/>
        </p:nvPicPr>
        <p:blipFill>
          <a:blip r:embed="rId3"/>
          <a:stretch>
            <a:fillRect/>
          </a:stretch>
        </p:blipFill>
        <p:spPr>
          <a:xfrm>
            <a:off x="318852" y="1834750"/>
            <a:ext cx="5633131" cy="3898506"/>
          </a:xfrm>
          <a:prstGeom prst="rect">
            <a:avLst/>
          </a:prstGeom>
        </p:spPr>
      </p:pic>
      <p:pic>
        <p:nvPicPr>
          <p:cNvPr id="7" name="Imagen 6"/>
          <p:cNvPicPr preferRelativeResize="0">
            <a:picLocks/>
          </p:cNvPicPr>
          <p:nvPr/>
        </p:nvPicPr>
        <p:blipFill>
          <a:blip r:embed="rId4"/>
          <a:stretch>
            <a:fillRect/>
          </a:stretch>
        </p:blipFill>
        <p:spPr>
          <a:xfrm>
            <a:off x="6235700" y="1687866"/>
            <a:ext cx="5956300" cy="3601083"/>
          </a:xfrm>
          <a:prstGeom prst="rect">
            <a:avLst/>
          </a:prstGeom>
        </p:spPr>
      </p:pic>
    </p:spTree>
    <p:extLst>
      <p:ext uri="{BB962C8B-B14F-4D97-AF65-F5344CB8AC3E}">
        <p14:creationId xmlns:p14="http://schemas.microsoft.com/office/powerpoint/2010/main" val="361086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44596" y="404664"/>
            <a:ext cx="6903532" cy="490066"/>
          </a:xfrm>
          <a:prstGeom prst="rect">
            <a:avLst/>
          </a:prstGeom>
        </p:spPr>
        <p:txBody>
          <a:bodyPr anchor="ctr"/>
          <a:lstStyle/>
          <a:p>
            <a:r>
              <a:rPr lang="es-ES" dirty="0" smtClean="0"/>
              <a:t> 4. Análisis </a:t>
            </a:r>
            <a:r>
              <a:rPr lang="es-ES" dirty="0"/>
              <a:t>de abastecimiento </a:t>
            </a:r>
            <a:r>
              <a:rPr lang="es-ES" dirty="0" smtClean="0"/>
              <a:t>de petróleo</a:t>
            </a:r>
            <a:endParaRPr lang="es-ES" dirty="0"/>
          </a:p>
        </p:txBody>
      </p:sp>
      <p:sp>
        <p:nvSpPr>
          <p:cNvPr id="7" name="CuadroTexto 6"/>
          <p:cNvSpPr txBox="1"/>
          <p:nvPr/>
        </p:nvSpPr>
        <p:spPr>
          <a:xfrm>
            <a:off x="4246840" y="886771"/>
            <a:ext cx="2830005" cy="307777"/>
          </a:xfrm>
          <a:prstGeom prst="rect">
            <a:avLst/>
          </a:prstGeom>
          <a:noFill/>
        </p:spPr>
        <p:txBody>
          <a:bodyPr wrap="none" rtlCol="0">
            <a:spAutoFit/>
          </a:bodyPr>
          <a:lstStyle>
            <a:defPPr>
              <a:defRPr lang="es-CO"/>
            </a:defPPr>
            <a:lvl1pPr>
              <a:defRPr sz="1600" b="1">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defRPr>
            </a:lvl1pPr>
          </a:lstStyle>
          <a:p>
            <a:r>
              <a:rPr lang="es-CO" altLang="es-ES" sz="1400" dirty="0">
                <a:solidFill>
                  <a:schemeClr val="tx1"/>
                </a:solidFill>
                <a:latin typeface="+mn-lt"/>
              </a:rPr>
              <a:t>Upstream </a:t>
            </a:r>
            <a:r>
              <a:rPr lang="es-ES" sz="1400" dirty="0">
                <a:solidFill>
                  <a:schemeClr val="tx1"/>
                </a:solidFill>
                <a:latin typeface="+mn-lt"/>
              </a:rPr>
              <a:t> </a:t>
            </a:r>
            <a:r>
              <a:rPr lang="es-CO" sz="1400" dirty="0">
                <a:solidFill>
                  <a:schemeClr val="tx1"/>
                </a:solidFill>
                <a:latin typeface="+mn-lt"/>
              </a:rPr>
              <a:t>– Transporte de petróleo</a:t>
            </a:r>
            <a:endParaRPr lang="es-ES" sz="1400" dirty="0">
              <a:solidFill>
                <a:schemeClr val="tx1"/>
              </a:solidFill>
              <a:latin typeface="+mn-lt"/>
            </a:endParaRPr>
          </a:p>
        </p:txBody>
      </p:sp>
      <p:sp>
        <p:nvSpPr>
          <p:cNvPr id="10" name="Rectángulo 9"/>
          <p:cNvSpPr/>
          <p:nvPr/>
        </p:nvSpPr>
        <p:spPr>
          <a:xfrm>
            <a:off x="26740" y="6278887"/>
            <a:ext cx="1226618" cy="215444"/>
          </a:xfrm>
          <a:prstGeom prst="rect">
            <a:avLst/>
          </a:prstGeom>
        </p:spPr>
        <p:txBody>
          <a:bodyPr wrap="none">
            <a:spAutoFit/>
          </a:bodyPr>
          <a:lstStyle/>
          <a:p>
            <a:pPr algn="ctr">
              <a:spcBef>
                <a:spcPts val="600"/>
              </a:spcBef>
            </a:pPr>
            <a:r>
              <a:rPr lang="es-CO" sz="800" dirty="0">
                <a:solidFill>
                  <a:schemeClr val="bg1"/>
                </a:solidFill>
                <a:latin typeface="Arial" panose="020B0604020202020204" pitchFamily="34" charset="0"/>
                <a:ea typeface="Calibri" panose="020F0502020204030204" pitchFamily="34" charset="0"/>
                <a:cs typeface="Arial" panose="020B0604020202020204" pitchFamily="34" charset="0"/>
              </a:rPr>
              <a:t>Fuente: CENIT, UPME</a:t>
            </a:r>
            <a:endParaRPr lang="es-ES" sz="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773826" y="1194548"/>
            <a:ext cx="10644347" cy="4610716"/>
          </a:xfrm>
          <a:prstGeom prst="rect">
            <a:avLst/>
          </a:prstGeom>
        </p:spPr>
      </p:pic>
    </p:spTree>
    <p:extLst>
      <p:ext uri="{BB962C8B-B14F-4D97-AF65-F5344CB8AC3E}">
        <p14:creationId xmlns:p14="http://schemas.microsoft.com/office/powerpoint/2010/main" val="104814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sitiva de títul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942729923DD3E41ABE998432493E3D1" ma:contentTypeVersion="2" ma:contentTypeDescription="Crear nuevo documento." ma:contentTypeScope="" ma:versionID="28d0085fb3ff3ba2637e27c597caf0b5">
  <xsd:schema xmlns:xsd="http://www.w3.org/2001/XMLSchema" xmlns:xs="http://www.w3.org/2001/XMLSchema" xmlns:p="http://schemas.microsoft.com/office/2006/metadata/properties" targetNamespace="http://schemas.microsoft.com/office/2006/metadata/properties" ma:root="true" ma:fieldsID="7b4afbcb2487568e4ac3f44261863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64CDE0-B849-45FB-BFA8-DF4962D779A1}"/>
</file>

<file path=customXml/itemProps2.xml><?xml version="1.0" encoding="utf-8"?>
<ds:datastoreItem xmlns:ds="http://schemas.openxmlformats.org/officeDocument/2006/customXml" ds:itemID="{B83A4E05-830D-464A-8011-DE24C4C9D48E}"/>
</file>

<file path=customXml/itemProps3.xml><?xml version="1.0" encoding="utf-8"?>
<ds:datastoreItem xmlns:ds="http://schemas.openxmlformats.org/officeDocument/2006/customXml" ds:itemID="{99866048-CEEE-4B46-B6BA-E79029C65E18}"/>
</file>

<file path=docProps/app.xml><?xml version="1.0" encoding="utf-8"?>
<Properties xmlns="http://schemas.openxmlformats.org/officeDocument/2006/extended-properties" xmlns:vt="http://schemas.openxmlformats.org/officeDocument/2006/docPropsVTypes">
  <Template/>
  <TotalTime>54152</TotalTime>
  <Words>3110</Words>
  <Application>Microsoft Office PowerPoint</Application>
  <PresentationFormat>Panorámica</PresentationFormat>
  <Paragraphs>838</Paragraphs>
  <Slides>61</Slides>
  <Notes>49</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61</vt:i4>
      </vt:variant>
    </vt:vector>
  </HeadingPairs>
  <TitlesOfParts>
    <vt:vector size="72" baseType="lpstr">
      <vt:lpstr>Arial</vt:lpstr>
      <vt:lpstr>Calibri</vt:lpstr>
      <vt:lpstr>Calibri Light</vt:lpstr>
      <vt:lpstr>Helvetica</vt:lpstr>
      <vt:lpstr>Tahoma</vt:lpstr>
      <vt:lpstr>Times New Roman</vt:lpstr>
      <vt:lpstr>Wingdings</vt:lpstr>
      <vt:lpstr>Diapositiva de título</vt:lpstr>
      <vt:lpstr>Diseño personalizado</vt:lpstr>
      <vt:lpstr>1_Diseño personalizado</vt:lpstr>
      <vt:lpstr>2_Diseño personalizado</vt:lpstr>
      <vt:lpstr>Plan Indicativo de Abastecimiento de Combustibles Líquidos 2018 – 2038 </vt:lpstr>
      <vt:lpstr>Contenido</vt:lpstr>
      <vt:lpstr>1. Contexto Internacional</vt:lpstr>
      <vt:lpstr>1. Contexto Internacional</vt:lpstr>
      <vt:lpstr>2. Metodología</vt:lpstr>
      <vt:lpstr>3. Prospectiva de oferta</vt:lpstr>
      <vt:lpstr> 3. Prospectiva de oferta</vt:lpstr>
      <vt:lpstr> 3. Prospectiva de oferta</vt:lpstr>
      <vt:lpstr> 4. Análisis de abastecimiento de petróleo</vt:lpstr>
      <vt:lpstr> 4. Análisis de abastecimiento de petróleo</vt:lpstr>
      <vt:lpstr> 4. Análisis de abastecimiento de petróleo</vt:lpstr>
      <vt:lpstr>4. Análisis de abastecimiento - infraestructura</vt:lpstr>
      <vt:lpstr>3. Análisis de abastecimiento - infraestructura</vt:lpstr>
      <vt:lpstr>3. Análisis de abastecimiento - infraestructura</vt:lpstr>
      <vt:lpstr>Presentación de PowerPoint</vt:lpstr>
      <vt:lpstr>5. Refinación</vt:lpstr>
      <vt:lpstr>5. Refinación</vt:lpstr>
      <vt:lpstr>Presentación de PowerPoint</vt:lpstr>
      <vt:lpstr>Presentación de PowerPoint</vt:lpstr>
      <vt:lpstr>6. Prospectiva de demanda</vt:lpstr>
      <vt:lpstr>6. Prospectiva de demanda</vt:lpstr>
      <vt:lpstr>6. Prospectiva de demanda</vt:lpstr>
      <vt:lpstr>6. Prospectiva de demanda</vt:lpstr>
      <vt:lpstr>6. Prospectiva de demanda</vt:lpstr>
      <vt:lpstr>Presentación de PowerPoint</vt:lpstr>
      <vt:lpstr>6. Prospectiva de demanda</vt:lpstr>
      <vt:lpstr>7. Balance oferta - demanda</vt:lpstr>
      <vt:lpstr>7. Balance oferta - demanda</vt:lpstr>
      <vt:lpstr>7. Balance oferta - demanda</vt:lpstr>
      <vt:lpstr>7. Balance oferta - demanda</vt:lpstr>
      <vt:lpstr>7. Balance oferta - demanda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8. Confiabilidad y abastecimiento </vt:lpstr>
      <vt:lpstr>8. Confiabilidad y abastecimiento </vt:lpstr>
      <vt:lpstr>Presentación de PowerPoint</vt:lpstr>
      <vt:lpstr>Presentación de PowerPoint</vt:lpstr>
      <vt:lpstr>Presentación de PowerPoint</vt:lpstr>
      <vt:lpstr>10. Conclusiones y Recomendaciones</vt:lpstr>
      <vt:lpstr>10. Conclusiones y Recomendaciones</vt:lpstr>
      <vt:lpstr>10. Conclusiones y Recomendaciones</vt:lpstr>
      <vt:lpstr>10. Conclusiones y Recomendaciones</vt:lpstr>
      <vt:lpstr>Anexos</vt:lpstr>
      <vt:lpstr>Anexo VII.: Aproximación Hidráulica del Sistema de Transporte de Derivados</vt:lpstr>
      <vt:lpstr>Anexo VII.: Aproximación Hidráulica del Sistema de Transporte de Derivados</vt:lpstr>
      <vt:lpstr>Anexo VII.: Aproximación Hidráulica del Sistema de Transporte de Derivados</vt:lpstr>
      <vt:lpstr>Anexo VII.: Aproximación Hidráulica del Sistema de Transporte de Derivados</vt:lpstr>
      <vt:lpstr>Presentación de PowerPoint</vt:lpstr>
    </vt:vector>
  </TitlesOfParts>
  <Company>UPME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odiglesias</dc:creator>
  <cp:lastModifiedBy>Juan Camilo Torres Ortíz</cp:lastModifiedBy>
  <cp:revision>871</cp:revision>
  <cp:lastPrinted>2018-07-25T21:00:11Z</cp:lastPrinted>
  <dcterms:created xsi:type="dcterms:W3CDTF">2013-05-02T13:57:22Z</dcterms:created>
  <dcterms:modified xsi:type="dcterms:W3CDTF">2018-07-26T20:26:55Z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a">
    <vt:lpwstr>b7988hualzfd</vt:lpwstr>
  </property>
  <property fmtid="{D5CDD505-2E9C-101B-9397-08002B2CF9AE}" pid="3" name="OfficeDocumentSecurity_28022016200230">
    <vt:lpwstr>28022016200230;CE01770;0</vt:lpwstr>
  </property>
  <property fmtid="{D5CDD505-2E9C-101B-9397-08002B2CF9AE}" pid="4" name="OfficeDocumentSecurity_28022016201714">
    <vt:lpwstr>28022016201714;CE01770;0</vt:lpwstr>
  </property>
  <property fmtid="{D5CDD505-2E9C-101B-9397-08002B2CF9AE}" pid="5" name="OfficeDocumentSecurity_28022016204838">
    <vt:lpwstr>28022016204838;CE01770;0</vt:lpwstr>
  </property>
  <property fmtid="{D5CDD505-2E9C-101B-9397-08002B2CF9AE}" pid="6" name="OfficeDocumentSecurity_28022016210302">
    <vt:lpwstr>28022016210302;CE01770;0</vt:lpwstr>
  </property>
  <property fmtid="{D5CDD505-2E9C-101B-9397-08002B2CF9AE}" pid="7" name="OfficeDocumentSecurity_28022016211302">
    <vt:lpwstr>28022016211302;CE01770;0</vt:lpwstr>
  </property>
  <property fmtid="{D5CDD505-2E9C-101B-9397-08002B2CF9AE}" pid="8" name="OfficeDocumentSecurity_28022016211323">
    <vt:lpwstr>28022016211323;CE01770;0</vt:lpwstr>
  </property>
  <property fmtid="{D5CDD505-2E9C-101B-9397-08002B2CF9AE}" pid="9" name="OfficeDocumentSecurity_28022016224453">
    <vt:lpwstr>28022016224453;CE01770;0</vt:lpwstr>
  </property>
  <property fmtid="{D5CDD505-2E9C-101B-9397-08002B2CF9AE}" pid="10" name="OfficeDocumentSecurity_28022016224519">
    <vt:lpwstr>28022016224519;CE01770;0</vt:lpwstr>
  </property>
  <property fmtid="{D5CDD505-2E9C-101B-9397-08002B2CF9AE}" pid="11" name="OfficeDocumentSecurity_28022016230015">
    <vt:lpwstr>28022016230015;CE01770;0</vt:lpwstr>
  </property>
  <property fmtid="{D5CDD505-2E9C-101B-9397-08002B2CF9AE}" pid="12" name="OfficeDocumentSecurity_28022016230031">
    <vt:lpwstr>28022016230031;CE01770;0</vt:lpwstr>
  </property>
  <property fmtid="{D5CDD505-2E9C-101B-9397-08002B2CF9AE}" pid="13" name="ContentTypeId">
    <vt:lpwstr>0x0101008942729923DD3E41ABE998432493E3D1</vt:lpwstr>
  </property>
</Properties>
</file>