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89" r:id="rId5"/>
    <p:sldId id="301" r:id="rId6"/>
    <p:sldId id="304" r:id="rId7"/>
    <p:sldId id="305" r:id="rId8"/>
    <p:sldId id="274" r:id="rId9"/>
    <p:sldId id="300" r:id="rId10"/>
    <p:sldId id="302" r:id="rId11"/>
    <p:sldId id="303" r:id="rId12"/>
    <p:sldId id="279" r:id="rId13"/>
    <p:sldId id="282" r:id="rId14"/>
    <p:sldId id="298" r:id="rId15"/>
    <p:sldId id="296" r:id="rId16"/>
    <p:sldId id="299" r:id="rId17"/>
    <p:sldId id="292" r:id="rId18"/>
    <p:sldId id="271" r:id="rId19"/>
  </p:sldIdLst>
  <p:sldSz cx="9144000" cy="5143500" type="screen16x9"/>
  <p:notesSz cx="6858000" cy="9144000"/>
  <p:embeddedFontLst>
    <p:embeddedFont>
      <p:font typeface="Roboto" panose="020B0604020202020204" charset="0"/>
      <p:regular r:id="rId21"/>
      <p:bold r:id="rId22"/>
      <p:italic r:id="rId23"/>
      <p:boldItalic r:id="rId24"/>
    </p:embeddedFont>
    <p:embeddedFont>
      <p:font typeface="Montserrat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6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53699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2999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3277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3248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6805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1190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93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e279533596_0_5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e279533596_0_5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0091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e2795335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e2795335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236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e27953359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e27953359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08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377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3797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89302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392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6102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e279533596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e279533596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000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35D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74250" y="4495725"/>
            <a:ext cx="786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Unidad de Planeación </a:t>
            </a:r>
            <a:r>
              <a:rPr lang="es" b="1">
                <a:solidFill>
                  <a:srgbClr val="BFCC04"/>
                </a:solidFill>
                <a:latin typeface="Montserrat"/>
                <a:ea typeface="Montserrat"/>
                <a:cs typeface="Montserrat"/>
                <a:sym typeface="Montserrat"/>
              </a:rPr>
              <a:t>Minero Energética</a:t>
            </a:r>
            <a:endParaRPr b="1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500" y="476275"/>
            <a:ext cx="7457009" cy="4190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Reflexión situación </a:t>
            </a:r>
            <a:r>
              <a:rPr lang="es-ES" b="1" dirty="0" smtClean="0"/>
              <a:t>de </a:t>
            </a:r>
            <a:r>
              <a:rPr lang="es-ES" b="1" dirty="0" err="1" smtClean="0"/>
              <a:t>Dispac</a:t>
            </a:r>
            <a:r>
              <a:rPr lang="es-ES" b="1" dirty="0" smtClean="0"/>
              <a:t>:</a:t>
            </a:r>
            <a:r>
              <a:rPr lang="es-ES" b="1" dirty="0"/>
              <a:t/>
            </a:r>
            <a:br>
              <a:rPr lang="es-ES" b="1" dirty="0"/>
            </a:b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312755" cy="3416400"/>
          </a:xfrm>
        </p:spPr>
        <p:txBody>
          <a:bodyPr>
            <a:normAutofit/>
          </a:bodyPr>
          <a:lstStyle/>
          <a:p>
            <a:pPr algn="just"/>
            <a:r>
              <a:rPr lang="es-ES" sz="1400" dirty="0"/>
              <a:t>Red </a:t>
            </a:r>
            <a:r>
              <a:rPr lang="es-ES" sz="1400" dirty="0" smtClean="0"/>
              <a:t>radial </a:t>
            </a:r>
            <a:r>
              <a:rPr lang="es-ES" sz="1400" dirty="0"/>
              <a:t>desde Barroso 110 </a:t>
            </a:r>
            <a:r>
              <a:rPr lang="es-ES" sz="1400" dirty="0" err="1"/>
              <a:t>kV</a:t>
            </a:r>
            <a:r>
              <a:rPr lang="es-ES" sz="1400" dirty="0"/>
              <a:t> hasta Virginia 110 </a:t>
            </a:r>
            <a:r>
              <a:rPr lang="es-ES" sz="1400" dirty="0" err="1" smtClean="0"/>
              <a:t>kV</a:t>
            </a:r>
            <a:endParaRPr lang="es-ES" sz="1400" dirty="0" smtClean="0"/>
          </a:p>
          <a:p>
            <a:r>
              <a:rPr lang="es-ES" sz="1400" dirty="0"/>
              <a:t>De acuerdo a lo indicado por XM, la red de DISPAC solo puede atender hasta 25MW en una condición de contingencia N-1, garantizando los criterios de seguridad para el área.</a:t>
            </a:r>
          </a:p>
          <a:p>
            <a:r>
              <a:rPr lang="es-ES" sz="1400" dirty="0"/>
              <a:t>En pro de determinar si la convocatoria proyectada por la UPME es prudente publicarla, DISPAC presentó los resultados técnicos de la implementación de una compensación en la barra </a:t>
            </a:r>
            <a:r>
              <a:rPr lang="es-ES" sz="1400" dirty="0" err="1"/>
              <a:t>Certegui</a:t>
            </a:r>
            <a:r>
              <a:rPr lang="es-ES" sz="1400" dirty="0"/>
              <a:t> 110kV, en una configuración de 2 pasos de 15MVar cada uno, llegando a la conclusión de que se generan </a:t>
            </a:r>
            <a:r>
              <a:rPr lang="es-ES" sz="1400" dirty="0"/>
              <a:t>sobretensiones</a:t>
            </a:r>
          </a:p>
          <a:p>
            <a:r>
              <a:rPr lang="es-ES" sz="1400" dirty="0"/>
              <a:t>Como alternativa a la compensación y pensando en una solución estructural, DISPAC </a:t>
            </a:r>
            <a:r>
              <a:rPr lang="es-ES" sz="1400" dirty="0"/>
              <a:t>propuso un </a:t>
            </a:r>
            <a:r>
              <a:rPr lang="es-ES" sz="1400" dirty="0"/>
              <a:t>enlace a 110kV entre Hispania y una nueva subestación llamada “Nueva Quibdó</a:t>
            </a:r>
            <a:r>
              <a:rPr lang="es-ES" sz="1400" dirty="0"/>
              <a:t>”</a:t>
            </a:r>
          </a:p>
          <a:p>
            <a:r>
              <a:rPr lang="es-ES" sz="1400" dirty="0"/>
              <a:t>La UPME se encuentra analizando una alternativa en el STN 220kV que consiste en un enlace desde “Carrieles 220kV” y una nueva subestación cercana a la ciudad de Quibdó</a:t>
            </a:r>
            <a:br>
              <a:rPr lang="es-ES" sz="1400" dirty="0"/>
            </a:b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2168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Reflexión situación Z</a:t>
            </a:r>
            <a:r>
              <a:rPr lang="es-ES" b="1" dirty="0" smtClean="0"/>
              <a:t>ona Oriental:</a:t>
            </a:r>
            <a:r>
              <a:rPr lang="es-ES" b="1" dirty="0"/>
              <a:t/>
            </a:r>
            <a:br>
              <a:rPr lang="es-ES" b="1" dirty="0"/>
            </a:br>
            <a:endParaRPr lang="es-CO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Presentación del estado de evaluación de las obras </a:t>
            </a:r>
          </a:p>
          <a:p>
            <a:pPr lvl="1"/>
            <a:r>
              <a:rPr lang="es-ES" dirty="0"/>
              <a:t>Sopó 230/115 </a:t>
            </a:r>
            <a:r>
              <a:rPr lang="es-ES" dirty="0" err="1"/>
              <a:t>kV</a:t>
            </a:r>
            <a:r>
              <a:rPr lang="es-ES" dirty="0"/>
              <a:t> y </a:t>
            </a:r>
            <a:r>
              <a:rPr lang="es-ES" dirty="0" smtClean="0"/>
              <a:t>líneas asociadas</a:t>
            </a:r>
          </a:p>
          <a:p>
            <a:pPr lvl="1"/>
            <a:r>
              <a:rPr lang="es-ES" dirty="0"/>
              <a:t>Corzo 500/115 </a:t>
            </a:r>
            <a:r>
              <a:rPr lang="es-ES" dirty="0" err="1"/>
              <a:t>kV</a:t>
            </a:r>
            <a:r>
              <a:rPr lang="es-ES" dirty="0"/>
              <a:t> y </a:t>
            </a:r>
            <a:r>
              <a:rPr lang="es-ES" dirty="0" smtClean="0"/>
              <a:t>líneas asociadas</a:t>
            </a:r>
          </a:p>
          <a:p>
            <a:pPr lvl="1"/>
            <a:r>
              <a:rPr lang="es-CO" dirty="0"/>
              <a:t>Cambio </a:t>
            </a:r>
            <a:r>
              <a:rPr lang="es-CO" dirty="0" smtClean="0"/>
              <a:t>Transformador </a:t>
            </a:r>
            <a:r>
              <a:rPr lang="es-CO" dirty="0" err="1" smtClean="0"/>
              <a:t>Guavio</a:t>
            </a:r>
            <a:r>
              <a:rPr lang="es-CO" dirty="0" smtClean="0"/>
              <a:t> </a:t>
            </a:r>
            <a:r>
              <a:rPr lang="es-CO" dirty="0"/>
              <a:t>230/115 KV de </a:t>
            </a:r>
            <a:r>
              <a:rPr lang="es-CO" dirty="0" smtClean="0"/>
              <a:t>40 MVA </a:t>
            </a:r>
            <a:r>
              <a:rPr lang="es-CO" dirty="0"/>
              <a:t>a 90 </a:t>
            </a:r>
            <a:r>
              <a:rPr lang="es-CO" dirty="0" smtClean="0"/>
              <a:t>MVA</a:t>
            </a:r>
          </a:p>
          <a:p>
            <a:pPr lvl="1"/>
            <a:r>
              <a:rPr lang="es-CO" dirty="0" err="1"/>
              <a:t>Intexzona</a:t>
            </a:r>
            <a:r>
              <a:rPr lang="es-CO" dirty="0"/>
              <a:t> </a:t>
            </a:r>
            <a:r>
              <a:rPr lang="es-CO" dirty="0" smtClean="0"/>
              <a:t>115kV</a:t>
            </a:r>
          </a:p>
          <a:p>
            <a:pPr lvl="1"/>
            <a:r>
              <a:rPr lang="es-CO" dirty="0"/>
              <a:t>Refuerzo red </a:t>
            </a:r>
            <a:r>
              <a:rPr lang="es-CO" dirty="0" smtClean="0"/>
              <a:t>Meta</a:t>
            </a:r>
          </a:p>
          <a:p>
            <a:pPr lvl="2"/>
            <a:r>
              <a:rPr lang="es-ES" dirty="0"/>
              <a:t>Nuevo circuito 115 </a:t>
            </a:r>
            <a:r>
              <a:rPr lang="es-ES" dirty="0" err="1"/>
              <a:t>kV</a:t>
            </a:r>
            <a:r>
              <a:rPr lang="es-ES" dirty="0"/>
              <a:t> Santa Helena – Puerto López </a:t>
            </a:r>
            <a:r>
              <a:rPr lang="es-ES" dirty="0" smtClean="0"/>
              <a:t>2</a:t>
            </a:r>
          </a:p>
          <a:p>
            <a:pPr lvl="2"/>
            <a:r>
              <a:rPr lang="es-ES" dirty="0"/>
              <a:t>Nuevo circuito 115 </a:t>
            </a:r>
            <a:r>
              <a:rPr lang="es-ES" dirty="0" err="1"/>
              <a:t>kV</a:t>
            </a:r>
            <a:r>
              <a:rPr lang="es-ES" dirty="0"/>
              <a:t> Puerto López - </a:t>
            </a:r>
            <a:r>
              <a:rPr lang="es-ES" dirty="0" err="1"/>
              <a:t>Campobonito</a:t>
            </a:r>
            <a:r>
              <a:rPr lang="es-ES" dirty="0"/>
              <a:t> </a:t>
            </a:r>
            <a:r>
              <a:rPr lang="es-ES" dirty="0" smtClean="0"/>
              <a:t>2</a:t>
            </a:r>
          </a:p>
          <a:p>
            <a:pPr lvl="2"/>
            <a:r>
              <a:rPr lang="es-ES" dirty="0"/>
              <a:t>Compensación capacitiva 12.5 </a:t>
            </a:r>
            <a:r>
              <a:rPr lang="es-ES" dirty="0" err="1"/>
              <a:t>MVAr</a:t>
            </a:r>
            <a:r>
              <a:rPr lang="es-ES" dirty="0"/>
              <a:t> 115 </a:t>
            </a:r>
            <a:r>
              <a:rPr lang="es-ES" dirty="0" err="1"/>
              <a:t>kV</a:t>
            </a:r>
            <a:r>
              <a:rPr lang="es-ES" dirty="0"/>
              <a:t> en </a:t>
            </a:r>
            <a:r>
              <a:rPr lang="es-ES" dirty="0" smtClean="0"/>
              <a:t>la subestación </a:t>
            </a:r>
            <a:r>
              <a:rPr lang="es-ES" dirty="0" err="1" smtClean="0"/>
              <a:t>Campobonito</a:t>
            </a:r>
            <a:endParaRPr lang="es-ES" dirty="0" smtClean="0"/>
          </a:p>
          <a:p>
            <a:pPr lvl="1"/>
            <a:r>
              <a:rPr lang="es-CO" dirty="0"/>
              <a:t>Repotenciación </a:t>
            </a:r>
            <a:r>
              <a:rPr lang="es-CO" dirty="0" smtClean="0"/>
              <a:t>corredor </a:t>
            </a:r>
            <a:r>
              <a:rPr lang="es-CO" dirty="0" err="1" smtClean="0"/>
              <a:t>Guavio</a:t>
            </a:r>
            <a:r>
              <a:rPr lang="es-CO" dirty="0" smtClean="0"/>
              <a:t> </a:t>
            </a:r>
            <a:r>
              <a:rPr lang="es-CO" dirty="0"/>
              <a:t>– </a:t>
            </a:r>
            <a:r>
              <a:rPr lang="es-CO" dirty="0" err="1" smtClean="0"/>
              <a:t>Mámbita</a:t>
            </a:r>
            <a:endParaRPr lang="es-CO" dirty="0" smtClean="0"/>
          </a:p>
          <a:p>
            <a:pPr lvl="1"/>
            <a:r>
              <a:rPr lang="es-CO" dirty="0"/>
              <a:t>ATR de </a:t>
            </a:r>
            <a:r>
              <a:rPr lang="es-CO" dirty="0" err="1"/>
              <a:t>Guavio</a:t>
            </a:r>
            <a:r>
              <a:rPr lang="es-CO" dirty="0"/>
              <a:t> </a:t>
            </a:r>
            <a:r>
              <a:rPr lang="es-CO" dirty="0" smtClean="0"/>
              <a:t>230/115 </a:t>
            </a:r>
            <a:r>
              <a:rPr lang="es-CO" dirty="0" err="1" smtClean="0"/>
              <a:t>kV</a:t>
            </a:r>
            <a:endParaRPr lang="es-CO" dirty="0" smtClean="0"/>
          </a:p>
          <a:p>
            <a:pPr lvl="1"/>
            <a:r>
              <a:rPr lang="es-CO" dirty="0"/>
              <a:t>Quinto </a:t>
            </a:r>
            <a:r>
              <a:rPr lang="es-CO" dirty="0" smtClean="0"/>
              <a:t>transformador Balsillas </a:t>
            </a:r>
            <a:r>
              <a:rPr lang="es-CO" dirty="0"/>
              <a:t>220/115 </a:t>
            </a:r>
            <a:r>
              <a:rPr lang="es-CO" dirty="0" err="1" smtClean="0"/>
              <a:t>kV</a:t>
            </a:r>
            <a:endParaRPr lang="es-CO" dirty="0" smtClean="0"/>
          </a:p>
          <a:p>
            <a:pPr lvl="1"/>
            <a:r>
              <a:rPr lang="pt-BR" dirty="0" err="1"/>
              <a:t>Tercer</a:t>
            </a:r>
            <a:r>
              <a:rPr lang="pt-BR" dirty="0"/>
              <a:t> circuito </a:t>
            </a:r>
            <a:r>
              <a:rPr lang="pt-BR" dirty="0" smtClean="0"/>
              <a:t>Santa Helena </a:t>
            </a:r>
            <a:r>
              <a:rPr lang="pt-BR" dirty="0"/>
              <a:t>– </a:t>
            </a:r>
            <a:r>
              <a:rPr lang="pt-BR" dirty="0" err="1"/>
              <a:t>Ocoa</a:t>
            </a:r>
            <a:r>
              <a:rPr lang="pt-BR" dirty="0"/>
              <a:t> 115 kV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55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413274" y="171711"/>
            <a:ext cx="8841562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Informe Mesa </a:t>
            </a:r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ambiental</a:t>
            </a:r>
            <a:endParaRPr lang="es-ES" sz="4800" b="1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</p:spPr>
        <p:txBody>
          <a:bodyPr/>
          <a:lstStyle/>
          <a:p>
            <a:r>
              <a:rPr lang="es-CO" b="1" dirty="0" smtClean="0"/>
              <a:t>Definición </a:t>
            </a:r>
            <a:r>
              <a:rPr lang="es-CO" b="1" dirty="0"/>
              <a:t>metodología de trabajo y alcance de la mesa ambiental y temas a </a:t>
            </a:r>
            <a:r>
              <a:rPr lang="es-CO" b="1" dirty="0" smtClean="0"/>
              <a:t>discutir</a:t>
            </a:r>
          </a:p>
          <a:p>
            <a:r>
              <a:rPr lang="es-CO" b="1" dirty="0"/>
              <a:t>Presentación Alertas tempranas Plan Expansión - proyecto "Segundo Circuito </a:t>
            </a:r>
            <a:r>
              <a:rPr lang="es-CO" b="1" dirty="0" err="1"/>
              <a:t>Cerromatoso</a:t>
            </a:r>
            <a:r>
              <a:rPr lang="es-CO" b="1" dirty="0"/>
              <a:t> - Sahagún - </a:t>
            </a:r>
            <a:r>
              <a:rPr lang="es-CO" b="1" dirty="0" err="1"/>
              <a:t>Chinú</a:t>
            </a:r>
            <a:r>
              <a:rPr lang="es-CO" b="1" dirty="0"/>
              <a:t> 500 </a:t>
            </a:r>
            <a:r>
              <a:rPr lang="es-CO" b="1" dirty="0" err="1"/>
              <a:t>kV</a:t>
            </a:r>
            <a:r>
              <a:rPr lang="es-CO" b="1" dirty="0"/>
              <a:t>"</a:t>
            </a:r>
            <a:endParaRPr lang="es-CO" dirty="0"/>
          </a:p>
          <a:p>
            <a:r>
              <a:rPr lang="es-CO" b="1" dirty="0"/>
              <a:t>Presentación análisis ubicación subestaciones de los siguientes proyectos: </a:t>
            </a:r>
            <a:r>
              <a:rPr lang="es-CO" b="1" dirty="0" err="1"/>
              <a:t>Alcaravan</a:t>
            </a:r>
            <a:r>
              <a:rPr lang="es-CO" b="1" dirty="0"/>
              <a:t> - San Antonio, Alcaraván - </a:t>
            </a:r>
            <a:r>
              <a:rPr lang="es-CO" b="1" dirty="0" err="1"/>
              <a:t>Banadía</a:t>
            </a:r>
            <a:r>
              <a:rPr lang="es-CO" b="1" dirty="0"/>
              <a:t> - La Paz, Carreto y Pasacaballos  </a:t>
            </a:r>
            <a:endParaRPr lang="es-CO" dirty="0"/>
          </a:p>
          <a:p>
            <a:endParaRPr lang="es-ES" dirty="0" smtClean="0"/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6274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02421" y="1423572"/>
            <a:ext cx="718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Informe operativo </a:t>
            </a:r>
          </a:p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XM</a:t>
            </a:r>
            <a:endParaRPr lang="es-ES" sz="4800" b="1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9392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02421" y="1423572"/>
            <a:ext cx="718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Sopó </a:t>
            </a:r>
            <a:r>
              <a:rPr lang="es-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230/115 </a:t>
            </a:r>
            <a:r>
              <a:rPr lang="es-ES" sz="4800" b="1" dirty="0" err="1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kV</a:t>
            </a:r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 y </a:t>
            </a:r>
            <a:r>
              <a:rPr lang="es-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líneas asociadas </a:t>
            </a:r>
            <a:endParaRPr lang="es-ES" sz="4800" b="1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270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02421" y="1423572"/>
            <a:ext cx="718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Cambio de FPO</a:t>
            </a:r>
          </a:p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obras de transmisión</a:t>
            </a:r>
            <a:endParaRPr lang="es-ES" sz="4800" b="1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0681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02421" y="1423572"/>
            <a:ext cx="7180500" cy="2400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Informe secretaría técnica: </a:t>
            </a:r>
          </a:p>
          <a:p>
            <a:pPr lvl="0"/>
            <a:r>
              <a:rPr lang="es-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Línea HVDC</a:t>
            </a: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00112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42177" y="1733673"/>
            <a:ext cx="7180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VARIOS</a:t>
            </a:r>
            <a:endParaRPr sz="4800" b="1" dirty="0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073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35D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125" y="2397258"/>
            <a:ext cx="3092900" cy="1738263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8"/>
          <p:cNvSpPr txBox="1"/>
          <p:nvPr/>
        </p:nvSpPr>
        <p:spPr>
          <a:xfrm>
            <a:off x="3591000" y="4534225"/>
            <a:ext cx="196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www.</a:t>
            </a:r>
            <a:r>
              <a:rPr lang="es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upme</a:t>
            </a:r>
            <a:r>
              <a:rPr lang="es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.gov.co</a:t>
            </a:r>
            <a:endParaRPr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4" name="Google Shape;234;p28"/>
          <p:cNvSpPr txBox="1"/>
          <p:nvPr/>
        </p:nvSpPr>
        <p:spPr>
          <a:xfrm>
            <a:off x="1519200" y="828075"/>
            <a:ext cx="61056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800" b="1">
                <a:solidFill>
                  <a:srgbClr val="BFCC04"/>
                </a:solidFill>
                <a:latin typeface="Montserrat"/>
                <a:ea typeface="Montserrat"/>
                <a:cs typeface="Montserrat"/>
                <a:sym typeface="Montserrat"/>
              </a:rPr>
              <a:t>Gracias!</a:t>
            </a:r>
            <a:endParaRPr sz="6800" b="1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35" name="Google Shape;235;p28"/>
          <p:cNvCxnSpPr/>
          <p:nvPr/>
        </p:nvCxnSpPr>
        <p:spPr>
          <a:xfrm>
            <a:off x="3465025" y="2723500"/>
            <a:ext cx="0" cy="1100100"/>
          </a:xfrm>
          <a:prstGeom prst="straightConnector1">
            <a:avLst/>
          </a:prstGeom>
          <a:noFill/>
          <a:ln w="28575" cap="flat" cmpd="sng">
            <a:solidFill>
              <a:srgbClr val="BFCC0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6" name="Google Shape;236;p28"/>
          <p:cNvSpPr txBox="1"/>
          <p:nvPr/>
        </p:nvSpPr>
        <p:spPr>
          <a:xfrm>
            <a:off x="3852025" y="2805000"/>
            <a:ext cx="4074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8"/>
          <p:cNvSpPr txBox="1"/>
          <p:nvPr/>
        </p:nvSpPr>
        <p:spPr>
          <a:xfrm>
            <a:off x="3709425" y="3348500"/>
            <a:ext cx="48381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@upmecol      @upmeoficial     @upmeoficial     @upmeoficial</a:t>
            </a: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38" name="Google Shape;23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28225" y="2867211"/>
            <a:ext cx="527588" cy="51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50306" y="2853625"/>
            <a:ext cx="555610" cy="538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76603" y="2853633"/>
            <a:ext cx="555603" cy="538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19147" y="2878490"/>
            <a:ext cx="555603" cy="538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CC04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4787100" cy="5143500"/>
          </a:xfrm>
          <a:prstGeom prst="rect">
            <a:avLst/>
          </a:prstGeom>
          <a:solidFill>
            <a:srgbClr val="1D335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1D335D"/>
              </a:solidFill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87025" y="1894500"/>
            <a:ext cx="4664700" cy="135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CAPT No. </a:t>
            </a:r>
            <a:r>
              <a:rPr lang="es" sz="3800" b="1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200</a:t>
            </a:r>
            <a:endParaRPr lang="es" sz="3800" b="1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800" b="1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" sz="24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1 </a:t>
            </a:r>
            <a:r>
              <a:rPr lang="es-ES" sz="24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Agosto </a:t>
            </a:r>
            <a:r>
              <a:rPr lang="es" sz="2400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2023</a:t>
            </a:r>
            <a:endParaRPr sz="4200" dirty="0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0"/>
            <a:ext cx="1366851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8394475" y="4925826"/>
            <a:ext cx="57740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600" dirty="0">
                <a:solidFill>
                  <a:schemeClr val="bg1"/>
                </a:solidFill>
                <a:latin typeface="Roboto" panose="020B0604020202020204" charset="0"/>
              </a:rPr>
              <a:t>F-CE-01_V4</a:t>
            </a:r>
            <a:endParaRPr lang="es-CO" sz="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12225" y="4075"/>
            <a:ext cx="3789000" cy="5143500"/>
          </a:xfrm>
          <a:prstGeom prst="rect">
            <a:avLst/>
          </a:prstGeom>
          <a:solidFill>
            <a:srgbClr val="1D335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29250" y="2265175"/>
            <a:ext cx="2729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b="1">
                <a:solidFill>
                  <a:srgbClr val="BFCC04"/>
                </a:solidFill>
                <a:latin typeface="Montserrat"/>
                <a:ea typeface="Montserrat"/>
                <a:cs typeface="Montserrat"/>
                <a:sym typeface="Montserrat"/>
              </a:rPr>
              <a:t>AGENDA</a:t>
            </a:r>
            <a:endParaRPr sz="2800" b="1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4096450" y="1329025"/>
            <a:ext cx="4664700" cy="2354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CO" dirty="0"/>
              <a:t>Verificación del quórum</a:t>
            </a:r>
            <a:endParaRPr sz="1500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ES" dirty="0"/>
              <a:t>Informe convocatorias</a:t>
            </a:r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CO" dirty="0" smtClean="0"/>
              <a:t>Informe mesa técnica </a:t>
            </a:r>
            <a:r>
              <a:rPr lang="es-CO" dirty="0"/>
              <a:t>y </a:t>
            </a:r>
            <a:r>
              <a:rPr lang="es-CO" dirty="0" smtClean="0"/>
              <a:t>regulatoria</a:t>
            </a:r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ES" dirty="0">
                <a:sym typeface="Montserrat"/>
              </a:rPr>
              <a:t>Informe </a:t>
            </a:r>
            <a:r>
              <a:rPr lang="es-ES" dirty="0" smtClean="0">
                <a:sym typeface="Montserrat"/>
              </a:rPr>
              <a:t>mesa </a:t>
            </a:r>
            <a:r>
              <a:rPr lang="es-ES" dirty="0">
                <a:sym typeface="Montserrat"/>
              </a:rPr>
              <a:t>ambiental</a:t>
            </a:r>
            <a:endParaRPr lang="es-CO" dirty="0">
              <a:sym typeface="Montserrat"/>
            </a:endParaRPr>
          </a:p>
          <a:p>
            <a:pPr marL="45720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ES" dirty="0"/>
              <a:t>Informe operativo XM</a:t>
            </a:r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CO" dirty="0" smtClean="0"/>
              <a:t>Cambio </a:t>
            </a:r>
            <a:r>
              <a:rPr lang="es-CO" dirty="0"/>
              <a:t>de FPO de obras de </a:t>
            </a:r>
            <a:r>
              <a:rPr lang="es-CO" dirty="0" smtClean="0"/>
              <a:t>transmisión:</a:t>
            </a:r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CO" dirty="0" smtClean="0"/>
              <a:t>Sopó 230/115 </a:t>
            </a:r>
            <a:r>
              <a:rPr lang="es-CO" dirty="0" err="1" smtClean="0"/>
              <a:t>kV</a:t>
            </a:r>
            <a:endParaRPr lang="es-CO" dirty="0" smtClean="0"/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CO" dirty="0" smtClean="0"/>
              <a:t>Informe secretaria técnica: Línea HVDC</a:t>
            </a:r>
          </a:p>
          <a:p>
            <a:pPr marL="457200" lvl="0" indent="-323850">
              <a:buClr>
                <a:srgbClr val="1D335D"/>
              </a:buClr>
              <a:buSzPts val="1500"/>
              <a:buFont typeface="Montserrat"/>
              <a:buAutoNum type="arabicPeriod"/>
            </a:pPr>
            <a:r>
              <a:rPr lang="es-ES" dirty="0" smtClean="0"/>
              <a:t>Varios</a:t>
            </a:r>
            <a:endParaRPr sz="1500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0"/>
            <a:ext cx="1366851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8573176" y="4945474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937056"/>
              </p:ext>
            </p:extLst>
          </p:nvPr>
        </p:nvGraphicFramePr>
        <p:xfrm>
          <a:off x="873715" y="1309765"/>
          <a:ext cx="6566617" cy="29618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46910">
                  <a:extLst>
                    <a:ext uri="{9D8B030D-6E8A-4147-A177-3AD203B41FA5}">
                      <a16:colId xmlns:a16="http://schemas.microsoft.com/office/drawing/2014/main" val="2534888238"/>
                    </a:ext>
                  </a:extLst>
                </a:gridCol>
                <a:gridCol w="2663687">
                  <a:extLst>
                    <a:ext uri="{9D8B030D-6E8A-4147-A177-3AD203B41FA5}">
                      <a16:colId xmlns:a16="http://schemas.microsoft.com/office/drawing/2014/main" val="3008657302"/>
                    </a:ext>
                  </a:extLst>
                </a:gridCol>
                <a:gridCol w="1956020">
                  <a:extLst>
                    <a:ext uri="{9D8B030D-6E8A-4147-A177-3AD203B41FA5}">
                      <a16:colId xmlns:a16="http://schemas.microsoft.com/office/drawing/2014/main" val="690461759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rtl="0" fontAlgn="b"/>
                      <a:r>
                        <a:rPr lang="es-CO" sz="1100" dirty="0">
                          <a:effectLst/>
                        </a:rPr>
                        <a:t>Transmisor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ISA INTERCOLOMBIA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140336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EPM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968857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>
                          <a:effectLst/>
                        </a:rPr>
                        <a:t>GEB</a:t>
                      </a:r>
                      <a:endParaRPr lang="es-CO" sz="1100" b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37298277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rtl="0" fontAlgn="b"/>
                      <a:r>
                        <a:rPr lang="es-CO" sz="1100" dirty="0">
                          <a:effectLst/>
                        </a:rPr>
                        <a:t>Gran Consumidor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ECOPETROL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2252564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Sierra-Col </a:t>
                      </a:r>
                      <a:r>
                        <a:rPr lang="es-CO" sz="1100" dirty="0" err="1">
                          <a:effectLst/>
                        </a:rPr>
                        <a:t>Energy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3282329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CERROMATOSO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09086890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rtl="0" fontAlgn="b"/>
                      <a:r>
                        <a:rPr lang="es-CO" sz="1100" dirty="0">
                          <a:effectLst/>
                        </a:rPr>
                        <a:t>Comercializador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ENEL COLOMBIA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98713696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ISAGEN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5698982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AIR-E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3836427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dirty="0">
                          <a:effectLst/>
                        </a:rPr>
                        <a:t>Generador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TERMOBARRANQUILLA (TEBSA)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970606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dirty="0">
                          <a:effectLst/>
                        </a:rPr>
                        <a:t>Distribuidor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CELSIA COLOMBIA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2241325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dirty="0">
                          <a:effectLst/>
                        </a:rPr>
                        <a:t>CND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XM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586798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dirty="0">
                          <a:effectLst/>
                        </a:rPr>
                        <a:t>Ministerio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MME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4132227760"/>
                  </a:ext>
                </a:extLst>
              </a:tr>
              <a:tr h="2872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dirty="0">
                          <a:effectLst/>
                        </a:rPr>
                        <a:t>UPME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dirty="0">
                          <a:effectLst/>
                        </a:rPr>
                        <a:t>UPME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1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575" marR="28575" marT="19050" marB="19050" anchor="b"/>
                </a:tc>
                <a:extLst>
                  <a:ext uri="{0D108BD9-81ED-4DB2-BD59-A6C34878D82A}">
                    <a16:rowId xmlns:a16="http://schemas.microsoft.com/office/drawing/2014/main" val="1070408987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613410" y="445938"/>
            <a:ext cx="4459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O" sz="24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Verificación del quorum</a:t>
            </a:r>
            <a:endParaRPr lang="es-CO" sz="2400" b="1" dirty="0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77774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02421" y="1423572"/>
            <a:ext cx="7180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/>
            <a:r>
              <a:rPr lang="es-ES" sz="4800" b="1" dirty="0" smtClean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Convocatorias 2023</a:t>
            </a:r>
            <a:endParaRPr lang="es-ES" sz="4800" b="1" dirty="0">
              <a:solidFill>
                <a:srgbClr val="1D335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2098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/>
        </p:nvSpPr>
        <p:spPr>
          <a:xfrm>
            <a:off x="2453780" y="588619"/>
            <a:ext cx="4467138" cy="32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SzPts val="2400"/>
            </a:pPr>
            <a:r>
              <a:rPr lang="es-ES" sz="2025" b="1" dirty="0">
                <a:solidFill>
                  <a:srgbClr val="1D335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CRONOGRAMA CONVOCATORIAS VIGENTES</a:t>
            </a:r>
          </a:p>
          <a:p>
            <a:pPr algn="ctr">
              <a:buSzPts val="2400"/>
            </a:pPr>
            <a:r>
              <a:rPr lang="es-ES" sz="2025" b="1" dirty="0">
                <a:solidFill>
                  <a:srgbClr val="1D335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2023</a:t>
            </a:r>
          </a:p>
          <a:p>
            <a:pPr algn="ctr">
              <a:buSzPts val="2400"/>
            </a:pPr>
            <a:endParaRPr sz="2025" b="1" dirty="0">
              <a:solidFill>
                <a:srgbClr val="BFCC04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1" name="Google Shape;141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172" y="217144"/>
            <a:ext cx="8529638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90" y="1744300"/>
            <a:ext cx="8861021" cy="165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58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/>
        </p:nvSpPr>
        <p:spPr>
          <a:xfrm>
            <a:off x="1830898" y="588619"/>
            <a:ext cx="5769528" cy="32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algn="ctr">
              <a:buSzPts val="2400"/>
            </a:pPr>
            <a:r>
              <a:rPr lang="es-ES" sz="2025" b="1" dirty="0">
                <a:solidFill>
                  <a:srgbClr val="1D335D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CRONOGRAMA CONVOCATORIAS VIGENTES 2023</a:t>
            </a:r>
          </a:p>
        </p:txBody>
      </p:sp>
      <p:pic>
        <p:nvPicPr>
          <p:cNvPr id="141" name="Google Shape;141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172" y="217144"/>
            <a:ext cx="8529638" cy="37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3504501" y="1282744"/>
            <a:ext cx="24789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b="1" dirty="0">
                <a:solidFill>
                  <a:srgbClr val="1D335D"/>
                </a:solidFill>
                <a:latin typeface="Helvetica Neue"/>
                <a:ea typeface="Helvetica Neue"/>
                <a:cs typeface="Helvetica Neue"/>
              </a:rPr>
              <a:t>      </a:t>
            </a:r>
            <a:r>
              <a:rPr lang="es-ES" sz="1800" b="1" dirty="0">
                <a:solidFill>
                  <a:schemeClr val="accent6">
                    <a:lumMod val="75000"/>
                  </a:schemeClr>
                </a:solidFill>
                <a:latin typeface="Helvetica Neue"/>
                <a:ea typeface="Helvetica Neue"/>
                <a:cs typeface="Helvetica Neue"/>
              </a:rPr>
              <a:t>Fechas </a:t>
            </a:r>
            <a:r>
              <a:rPr lang="es-ES" sz="1800" b="1" dirty="0">
                <a:solidFill>
                  <a:schemeClr val="accent6">
                    <a:lumMod val="75000"/>
                  </a:schemeClr>
                </a:solidFill>
                <a:latin typeface="Helvetica Neue"/>
                <a:ea typeface="Helvetica Neue"/>
                <a:cs typeface="Helvetica Neue"/>
              </a:rPr>
              <a:t>Claves</a:t>
            </a:r>
          </a:p>
          <a:p>
            <a:endParaRPr lang="es-CO" sz="1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680" y="1675563"/>
            <a:ext cx="8344588" cy="296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82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42177" y="1733673"/>
            <a:ext cx="71805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b="1" dirty="0">
                <a:solidFill>
                  <a:srgbClr val="1D335D"/>
                </a:solidFill>
                <a:latin typeface="Montserrat"/>
                <a:ea typeface="Montserrat"/>
                <a:cs typeface="Montserrat"/>
                <a:sym typeface="Montserrat"/>
              </a:rPr>
              <a:t>Informe comité técnico y regulatorio</a:t>
            </a:r>
            <a:endParaRPr sz="4800" b="1" dirty="0">
              <a:solidFill>
                <a:srgbClr val="BFCC0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7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373075"/>
            <a:ext cx="1366876" cy="768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ángulo 3"/>
          <p:cNvSpPr/>
          <p:nvPr/>
        </p:nvSpPr>
        <p:spPr>
          <a:xfrm>
            <a:off x="8698044" y="4987387"/>
            <a:ext cx="445956" cy="153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00" dirty="0">
                <a:solidFill>
                  <a:schemeClr val="tx1"/>
                </a:solidFill>
                <a:latin typeface="Roboto" panose="020B0604020202020204" charset="0"/>
              </a:rPr>
              <a:t>F-CE-01_V4</a:t>
            </a:r>
            <a:endParaRPr lang="es-CO" sz="400" dirty="0">
              <a:solidFill>
                <a:schemeClr val="tx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70136" y="471055"/>
            <a:ext cx="8520600" cy="367525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dirty="0"/>
              <a:t>Reflexión situación del área Caribe</a:t>
            </a:r>
            <a:r>
              <a:rPr lang="es-ES" b="1" dirty="0" smtClean="0"/>
              <a:t>:</a:t>
            </a:r>
          </a:p>
          <a:p>
            <a:pPr algn="just"/>
            <a:endParaRPr lang="es-ES" b="1" dirty="0" smtClean="0"/>
          </a:p>
          <a:p>
            <a:pPr lvl="1" algn="just"/>
            <a:r>
              <a:rPr lang="es-ES" u="sng" dirty="0"/>
              <a:t>El retraso en la entrada en operación de obras </a:t>
            </a:r>
            <a:r>
              <a:rPr lang="es-ES" dirty="0"/>
              <a:t>de infraestructura del SDL, STR y STN.</a:t>
            </a:r>
            <a:endParaRPr lang="es-CO" dirty="0"/>
          </a:p>
          <a:p>
            <a:pPr lvl="1" algn="just"/>
            <a:r>
              <a:rPr lang="es-ES" u="sng" dirty="0"/>
              <a:t>Niveles de corto circuito </a:t>
            </a:r>
            <a:r>
              <a:rPr lang="es-ES" dirty="0"/>
              <a:t>que exceden los valores de diseño.</a:t>
            </a:r>
            <a:endParaRPr lang="es-CO" dirty="0"/>
          </a:p>
          <a:p>
            <a:pPr lvl="1" algn="just"/>
            <a:r>
              <a:rPr lang="es-ES" dirty="0" smtClean="0"/>
              <a:t>Nodos </a:t>
            </a:r>
            <a:r>
              <a:rPr lang="es-ES" dirty="0"/>
              <a:t>radiales que han agotado la capacidad.</a:t>
            </a:r>
            <a:endParaRPr lang="es-CO" dirty="0"/>
          </a:p>
          <a:p>
            <a:pPr lvl="1" algn="just"/>
            <a:r>
              <a:rPr lang="es-ES" dirty="0" smtClean="0"/>
              <a:t>Aumento </a:t>
            </a:r>
            <a:r>
              <a:rPr lang="es-ES" dirty="0"/>
              <a:t>en la exposición al fenómeno del niño.</a:t>
            </a:r>
            <a:endParaRPr lang="es-CO" dirty="0"/>
          </a:p>
          <a:p>
            <a:pPr lvl="1" algn="just"/>
            <a:r>
              <a:rPr lang="es-ES" u="sng" dirty="0" smtClean="0"/>
              <a:t>Aumento </a:t>
            </a:r>
            <a:r>
              <a:rPr lang="es-ES" u="sng" dirty="0"/>
              <a:t>de cargas</a:t>
            </a:r>
            <a:r>
              <a:rPr lang="es-ES" dirty="0"/>
              <a:t> con dinámicas complejas asociadas a </a:t>
            </a:r>
            <a:r>
              <a:rPr lang="es-ES" u="sng" dirty="0"/>
              <a:t>aires acondicionados y equipos de refrigeración.</a:t>
            </a:r>
            <a:endParaRPr lang="es-CO" u="sng" dirty="0"/>
          </a:p>
          <a:p>
            <a:pPr lvl="1" algn="just"/>
            <a:r>
              <a:rPr lang="es-ES" dirty="0"/>
              <a:t>Alta exposición al fenómeno de recuperación lenta de tensión inducida por </a:t>
            </a:r>
            <a:endParaRPr lang="es-ES" dirty="0" smtClean="0"/>
          </a:p>
          <a:p>
            <a:pPr lvl="1" algn="just"/>
            <a:r>
              <a:rPr lang="es-ES" u="sng" dirty="0" smtClean="0"/>
              <a:t>Problemas </a:t>
            </a:r>
            <a:r>
              <a:rPr lang="es-ES" u="sng" dirty="0"/>
              <a:t>de estabilidad de </a:t>
            </a:r>
            <a:r>
              <a:rPr lang="es-ES" u="sng" dirty="0" smtClean="0"/>
              <a:t>tensión</a:t>
            </a:r>
          </a:p>
          <a:p>
            <a:pPr lvl="1" algn="just"/>
            <a:r>
              <a:rPr lang="es-ES" u="sng" dirty="0" smtClean="0"/>
              <a:t>Agotamiento </a:t>
            </a:r>
            <a:r>
              <a:rPr lang="es-ES" u="sng" dirty="0"/>
              <a:t>de opciones operativas para disminuir la DNA </a:t>
            </a:r>
            <a:r>
              <a:rPr lang="es-ES" dirty="0"/>
              <a:t>- Esquemas </a:t>
            </a:r>
            <a:r>
              <a:rPr lang="es-ES" dirty="0" smtClean="0"/>
              <a:t>suplementarios</a:t>
            </a:r>
          </a:p>
          <a:p>
            <a:pPr lvl="1" algn="just"/>
            <a:r>
              <a:rPr lang="es-ES" u="sng" dirty="0"/>
              <a:t>C</a:t>
            </a:r>
            <a:r>
              <a:rPr lang="es-ES" u="sng" dirty="0" smtClean="0"/>
              <a:t>recimiento </a:t>
            </a:r>
            <a:r>
              <a:rPr lang="es-ES" u="sng" dirty="0"/>
              <a:t>de la demanda Caribe en los últimos años ha sido del 50 % versus al del resto del país que aproximadamente es del 37</a:t>
            </a:r>
            <a:r>
              <a:rPr lang="es-ES" u="sng" dirty="0" smtClean="0"/>
              <a:t>%</a:t>
            </a:r>
          </a:p>
          <a:p>
            <a:pPr lvl="1" algn="just"/>
            <a:r>
              <a:rPr lang="es-ES" u="sng" dirty="0" smtClean="0"/>
              <a:t>Servidumbre en riesgo por asentamientos humanos</a:t>
            </a:r>
            <a:r>
              <a:rPr lang="es-ES" dirty="0" smtClean="0"/>
              <a:t>.</a:t>
            </a:r>
          </a:p>
          <a:p>
            <a:pPr lvl="1" algn="just"/>
            <a:r>
              <a:rPr lang="es-ES" dirty="0" smtClean="0"/>
              <a:t>Presentación de las barras con capacidad excedente critica en AT y MT.  </a:t>
            </a:r>
          </a:p>
          <a:p>
            <a:pPr lvl="1" algn="just"/>
            <a:endParaRPr lang="es-CO" dirty="0"/>
          </a:p>
          <a:p>
            <a:pPr lvl="1"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663829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71A2F59FBA9AD43B0C222357A9D88E0" ma:contentTypeVersion="0" ma:contentTypeDescription="Crear nuevo documento." ma:contentTypeScope="" ma:versionID="acf0c892f4348f3924e7b63c7d2f04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528bbcba7b7317dfa319d789ef315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BF9CBC-C9F0-43AA-875C-091178B19CD4}"/>
</file>

<file path=customXml/itemProps2.xml><?xml version="1.0" encoding="utf-8"?>
<ds:datastoreItem xmlns:ds="http://schemas.openxmlformats.org/officeDocument/2006/customXml" ds:itemID="{598CF27C-4446-458E-B791-F96437F3D032}"/>
</file>

<file path=customXml/itemProps3.xml><?xml version="1.0" encoding="utf-8"?>
<ds:datastoreItem xmlns:ds="http://schemas.openxmlformats.org/officeDocument/2006/customXml" ds:itemID="{ACF96E58-C10E-4E2D-84AB-CFB63FC8A4DF}"/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596</Words>
  <Application>Microsoft Office PowerPoint</Application>
  <PresentationFormat>Presentación en pantalla (16:9)</PresentationFormat>
  <Paragraphs>110</Paragraphs>
  <Slides>18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Roboto</vt:lpstr>
      <vt:lpstr>Montserrat</vt:lpstr>
      <vt:lpstr>Helvetica Neue</vt:lpstr>
      <vt:lpstr>Simple Light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Reflexión situación de Dispac: </vt:lpstr>
      <vt:lpstr>Reflexión situación Zona Oriental: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Marcela Montaña Silva</dc:creator>
  <cp:lastModifiedBy>Diana Marcela Montaña Silva</cp:lastModifiedBy>
  <cp:revision>30</cp:revision>
  <dcterms:modified xsi:type="dcterms:W3CDTF">2023-09-01T12:56:23Z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0x010100471A2F59FBA9AD43B0C222357A9D88E0</vt:lpwstr>
  </property>
</Properties>
</file>