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4" r:id="rId5"/>
    <p:sldMasterId id="214748366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y="6858000" cx="12192000"/>
  <p:notesSz cx="12192000" cy="6858000"/>
  <p:embeddedFontLst>
    <p:embeddedFont>
      <p:font typeface="Work Sans Medium"/>
      <p:regular r:id="rId19"/>
      <p:bold r:id="rId20"/>
      <p:italic r:id="rId21"/>
      <p:boldItalic r:id="rId22"/>
    </p:embeddedFont>
    <p:embeddedFont>
      <p:font typeface="Work Sans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r:id="rId27" roundtripDataSignature="AMtx7miX9hfQLtwTCoywyiASyjvTkKBR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WorkSans-boldItalic.fntdata"/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1" Type="http://schemas.openxmlformats.org/officeDocument/2006/relationships/font" Target="fonts/WorkSansMedium-italic.fntdata"/><Relationship Id="rId3" Type="http://schemas.openxmlformats.org/officeDocument/2006/relationships/presProps" Target="presProps.xml"/><Relationship Id="rId25" Type="http://schemas.openxmlformats.org/officeDocument/2006/relationships/font" Target="fonts/WorkSans-italic.fntdata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0" Type="http://schemas.openxmlformats.org/officeDocument/2006/relationships/font" Target="fonts/WorkSansMedium-bold.fntdata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29" Type="http://schemas.openxmlformats.org/officeDocument/2006/relationships/customXml" Target="../customXml/item2.xml"/><Relationship Id="rId24" Type="http://schemas.openxmlformats.org/officeDocument/2006/relationships/font" Target="fonts/WorkSans-bold.fntdata"/><Relationship Id="rId1" Type="http://schemas.openxmlformats.org/officeDocument/2006/relationships/theme" Target="theme/theme4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3" Type="http://schemas.openxmlformats.org/officeDocument/2006/relationships/font" Target="fonts/WorkSans-regular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8" Type="http://schemas.openxmlformats.org/officeDocument/2006/relationships/customXml" Target="../customXml/item1.xml"/><Relationship Id="rId10" Type="http://schemas.openxmlformats.org/officeDocument/2006/relationships/slide" Target="slides/slide3.xml"/><Relationship Id="rId19" Type="http://schemas.openxmlformats.org/officeDocument/2006/relationships/font" Target="fonts/WorkSansMedium-regular.fntdata"/><Relationship Id="rId22" Type="http://schemas.openxmlformats.org/officeDocument/2006/relationships/font" Target="fonts/WorkSansMedium-boldItalic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7" Type="http://customschemas.google.com/relationships/presentationmetadata" Target="metadata"/><Relationship Id="rId14" Type="http://schemas.openxmlformats.org/officeDocument/2006/relationships/slide" Target="slides/slide7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CO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1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:notes"/>
          <p:cNvSpPr txBox="1"/>
          <p:nvPr>
            <p:ph idx="12" type="sldNum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0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1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3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4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5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6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7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8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9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obj">
  <p:cSld name="OBJECT">
    <p:bg>
      <p:bgPr>
        <a:solidFill>
          <a:schemeClr val="lt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3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3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2" name="Google Shape;82;p2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2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4" name="Google Shape;84;p2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4"/>
          <p:cNvSpPr txBox="1"/>
          <p:nvPr>
            <p:ph type="title"/>
          </p:nvPr>
        </p:nvSpPr>
        <p:spPr>
          <a:xfrm>
            <a:off x="838200" y="3810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0" name="Google Shape;100;p2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1" name="Google Shape;101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8" name="Google Shape;108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/>
          <p:nvPr>
            <p:ph type="title"/>
          </p:nvPr>
        </p:nvSpPr>
        <p:spPr>
          <a:xfrm>
            <a:off x="838200" y="3810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dor">
  <p:cSld name="Separador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 txBox="1"/>
          <p:nvPr>
            <p:ph idx="1" type="body"/>
          </p:nvPr>
        </p:nvSpPr>
        <p:spPr>
          <a:xfrm>
            <a:off x="2026025" y="2428875"/>
            <a:ext cx="1798304" cy="11613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8800"/>
              <a:buFont typeface="Arial"/>
              <a:buNone/>
              <a:defRPr b="1" i="0" sz="88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228600" lvl="1" marL="9144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8800"/>
              <a:buFont typeface="Arial"/>
              <a:buNone/>
              <a:defRPr b="1" i="0" sz="88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228600" lvl="2" marL="13716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8800"/>
              <a:buFont typeface="Arial"/>
              <a:buNone/>
              <a:defRPr b="1" i="0" sz="88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228600" lvl="3" marL="18288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8800"/>
              <a:buFont typeface="Arial"/>
              <a:buNone/>
              <a:defRPr b="1" i="0" sz="88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228600" lvl="4" marL="22860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8800"/>
              <a:buFont typeface="Arial"/>
              <a:buNone/>
              <a:defRPr b="1" i="0" sz="88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31"/>
          <p:cNvSpPr txBox="1"/>
          <p:nvPr/>
        </p:nvSpPr>
        <p:spPr>
          <a:xfrm>
            <a:off x="4719678" y="3009551"/>
            <a:ext cx="5002681" cy="613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29" name="Google Shape;129;p31"/>
          <p:cNvSpPr txBox="1"/>
          <p:nvPr>
            <p:ph idx="2" type="body"/>
          </p:nvPr>
        </p:nvSpPr>
        <p:spPr>
          <a:xfrm>
            <a:off x="3987373" y="2960183"/>
            <a:ext cx="5957848" cy="643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228600" lvl="1" marL="9144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8800"/>
              <a:buFont typeface="Arial"/>
              <a:buNone/>
              <a:defRPr b="1" i="0" sz="88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228600" lvl="2" marL="13716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8800"/>
              <a:buFont typeface="Arial"/>
              <a:buNone/>
              <a:defRPr b="1" i="0" sz="88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228600" lvl="3" marL="18288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8800"/>
              <a:buFont typeface="Arial"/>
              <a:buNone/>
              <a:defRPr b="1" i="0" sz="88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228600" lvl="4" marL="22860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8800"/>
              <a:buFont typeface="Arial"/>
              <a:buNone/>
              <a:defRPr b="1" i="0" sz="88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3049"/>
            <a:ext cx="12197421" cy="68549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4"/>
          <p:cNvSpPr txBox="1"/>
          <p:nvPr>
            <p:ph type="title"/>
          </p:nvPr>
        </p:nvSpPr>
        <p:spPr>
          <a:xfrm>
            <a:off x="381001" y="2411985"/>
            <a:ext cx="4953000" cy="7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600">
                <a:solidFill>
                  <a:srgbClr val="43A6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4"/>
          <p:cNvSpPr/>
          <p:nvPr/>
        </p:nvSpPr>
        <p:spPr>
          <a:xfrm>
            <a:off x="800100" y="609600"/>
            <a:ext cx="4838699" cy="5768340"/>
          </a:xfrm>
          <a:prstGeom prst="rect">
            <a:avLst/>
          </a:prstGeom>
          <a:noFill/>
          <a:ln cap="flat" cmpd="thickThin" w="63500">
            <a:solidFill>
              <a:srgbClr val="058C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nv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/>
          <p:nvPr>
            <p:ph type="title"/>
          </p:nvPr>
        </p:nvSpPr>
        <p:spPr>
          <a:xfrm>
            <a:off x="1698269" y="266700"/>
            <a:ext cx="8795461" cy="7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600">
                <a:solidFill>
                  <a:srgbClr val="43A6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" type="body"/>
          </p:nvPr>
        </p:nvSpPr>
        <p:spPr>
          <a:xfrm>
            <a:off x="567992" y="1544320"/>
            <a:ext cx="11056015" cy="4329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>
                <a:solidFill>
                  <a:srgbClr val="43A6C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5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/>
          <p:nvPr>
            <p:ph type="ctrTitle"/>
          </p:nvPr>
        </p:nvSpPr>
        <p:spPr>
          <a:xfrm>
            <a:off x="3261360" y="304800"/>
            <a:ext cx="6553200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6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16"/>
          <p:cNvSpPr txBox="1"/>
          <p:nvPr>
            <p:ph idx="1" type="body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"/>
          <p:cNvSpPr txBox="1"/>
          <p:nvPr>
            <p:ph idx="2" type="body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/>
          <p:nvPr>
            <p:ph type="title"/>
          </p:nvPr>
        </p:nvSpPr>
        <p:spPr>
          <a:xfrm>
            <a:off x="1698269" y="266700"/>
            <a:ext cx="8795461" cy="7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600">
                <a:solidFill>
                  <a:srgbClr val="43A6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2" type="body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7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7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7" name="Google Shape;5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0"/>
          <p:cNvSpPr txBox="1"/>
          <p:nvPr>
            <p:ph type="title"/>
          </p:nvPr>
        </p:nvSpPr>
        <p:spPr>
          <a:xfrm>
            <a:off x="838200" y="3810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9" name="Google Shape;6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/>
          <p:nvPr>
            <p:ph type="title"/>
          </p:nvPr>
        </p:nvSpPr>
        <p:spPr>
          <a:xfrm>
            <a:off x="838200" y="3810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6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7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3048"/>
            <a:ext cx="12192000" cy="68519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2"/>
          <p:cNvSpPr txBox="1"/>
          <p:nvPr>
            <p:ph type="title"/>
          </p:nvPr>
        </p:nvSpPr>
        <p:spPr>
          <a:xfrm>
            <a:off x="1698269" y="266700"/>
            <a:ext cx="8795461" cy="7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600" u="none" cap="none" strike="noStrike">
                <a:solidFill>
                  <a:srgbClr val="43A6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2"/>
          <p:cNvSpPr txBox="1"/>
          <p:nvPr>
            <p:ph idx="1" type="body"/>
          </p:nvPr>
        </p:nvSpPr>
        <p:spPr>
          <a:xfrm>
            <a:off x="567992" y="1544320"/>
            <a:ext cx="11056015" cy="4329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 u="none" cap="none" strike="noStrike">
                <a:solidFill>
                  <a:srgbClr val="43A6C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2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2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3048"/>
            <a:ext cx="12192000" cy="6851904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8"/>
          <p:cNvSpPr txBox="1"/>
          <p:nvPr>
            <p:ph type="title"/>
          </p:nvPr>
        </p:nvSpPr>
        <p:spPr>
          <a:xfrm>
            <a:off x="838200" y="3810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0" name="Google Shape;50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0"/>
          <p:cNvSpPr/>
          <p:nvPr/>
        </p:nvSpPr>
        <p:spPr>
          <a:xfrm>
            <a:off x="10720552" y="-2"/>
            <a:ext cx="1471448" cy="685800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3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8663"/>
            <a:ext cx="12192000" cy="685190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551"/>
            <a:ext cx="12197423" cy="685495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"/>
          <p:cNvSpPr txBox="1"/>
          <p:nvPr/>
        </p:nvSpPr>
        <p:spPr>
          <a:xfrm>
            <a:off x="6274085" y="1722082"/>
            <a:ext cx="5293995" cy="560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4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CAPT 200</a:t>
            </a:r>
            <a:endParaRPr b="1" i="0" sz="48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37" name="Google Shape;137;p1"/>
          <p:cNvSpPr txBox="1"/>
          <p:nvPr/>
        </p:nvSpPr>
        <p:spPr>
          <a:xfrm>
            <a:off x="7953023" y="5262880"/>
            <a:ext cx="3587750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Bogotá D.C. 01 de septiembre de 2022</a:t>
            </a:r>
            <a:endParaRPr b="0" i="0" sz="18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38" name="Google Shape;138;p1"/>
          <p:cNvSpPr txBox="1"/>
          <p:nvPr/>
        </p:nvSpPr>
        <p:spPr>
          <a:xfrm>
            <a:off x="6290027" y="2915006"/>
            <a:ext cx="5749573" cy="2037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30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Modificación FPO</a:t>
            </a:r>
            <a:endParaRPr/>
          </a:p>
          <a:p>
            <a:pPr indent="0" lvl="0" marL="12700" marR="0" rtl="0" algn="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30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Trafo Primavera 500/230 kV</a:t>
            </a:r>
            <a:endParaRPr/>
          </a:p>
          <a:p>
            <a:pPr indent="0" lvl="0" marL="12700" marR="0" rtl="0" algn="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30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Trafo Sogamoso 500/230 kV</a:t>
            </a:r>
            <a:endParaRPr/>
          </a:p>
          <a:p>
            <a:pPr indent="0" lvl="0" marL="12700" marR="0" rtl="0" algn="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30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Bahía Trafo 500 kV Nueva Esperanza</a:t>
            </a:r>
            <a:endParaRPr b="0" i="0" sz="30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39" name="Google Shape;139;p1"/>
          <p:cNvPicPr preferRelativeResize="0"/>
          <p:nvPr/>
        </p:nvPicPr>
        <p:blipFill rotWithShape="1">
          <a:blip r:embed="rId4">
            <a:alphaModFix/>
          </a:blip>
          <a:srcRect b="-2055" l="38291" r="1844" t="2055"/>
          <a:stretch/>
        </p:blipFill>
        <p:spPr>
          <a:xfrm>
            <a:off x="685800" y="1219200"/>
            <a:ext cx="5029200" cy="5792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"/>
          <p:cNvSpPr txBox="1"/>
          <p:nvPr>
            <p:ph type="title"/>
          </p:nvPr>
        </p:nvSpPr>
        <p:spPr>
          <a:xfrm>
            <a:off x="609600" y="468868"/>
            <a:ext cx="1097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/>
              <a:t>Convocatoria UPME 03-2023. Bahía de transformación N. Esperanza </a:t>
            </a:r>
            <a:r>
              <a:rPr lang="es-CO" sz="2400"/>
              <a:t>500 kV</a:t>
            </a:r>
            <a:endParaRPr/>
          </a:p>
        </p:txBody>
      </p:sp>
      <p:pic>
        <p:nvPicPr>
          <p:cNvPr id="197" name="Google Shape;19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399" y="2240688"/>
            <a:ext cx="10925202" cy="237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"/>
            <a:ext cx="12192000" cy="6851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"/>
          <p:cNvPicPr preferRelativeResize="0"/>
          <p:nvPr/>
        </p:nvPicPr>
        <p:blipFill rotWithShape="1">
          <a:blip r:embed="rId3">
            <a:alphaModFix/>
          </a:blip>
          <a:srcRect b="0" l="7902" r="38932" t="0"/>
          <a:stretch/>
        </p:blipFill>
        <p:spPr>
          <a:xfrm>
            <a:off x="914400" y="685800"/>
            <a:ext cx="4612640" cy="560996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"/>
          <p:cNvSpPr txBox="1"/>
          <p:nvPr/>
        </p:nvSpPr>
        <p:spPr>
          <a:xfrm>
            <a:off x="6248400" y="1905000"/>
            <a:ext cx="5943601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36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CONVOCATORIA PÚBLICA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36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UPME 01-2023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24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Segundo transformador subestación Primavera 500/230 kV -450 MVA</a:t>
            </a:r>
            <a:endParaRPr b="0" i="0" sz="24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"/>
          <p:cNvSpPr/>
          <p:nvPr/>
        </p:nvSpPr>
        <p:spPr>
          <a:xfrm>
            <a:off x="5334000" y="972458"/>
            <a:ext cx="6477000" cy="4770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Alcance</a:t>
            </a: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000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romanLcPeriod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(1) banco de autotransformadores 500/230/34,5 kV – 450 MVA (3 x 150 MVA) en la Subestación Primavera.  Junto con sus bahías de transformación en 500 kV y 230 kV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000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romanLcPeriod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Fecha de Entrada en Operación</a:t>
            </a: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i="0" lang="es-CO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30/jun/2024</a:t>
            </a:r>
            <a:endParaRPr/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Propósito del proyecto: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Permite la incorporación de nuevos proyectos de generación: Fuentes no convencionales de energía FNCE (eólicos y solares).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Aumenta la capacidad de intercambios de energía eléctrica en el Sistema Interconectado Nacional –SIN.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Garantiza el abastecimiento y la atención de la demanda.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Propuesta: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Fecha de Entrada en Operación</a:t>
            </a: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i="0" lang="es-CO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31/oct/2025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(22 meses de ejecución)</a:t>
            </a:r>
            <a:endParaRPr/>
          </a:p>
        </p:txBody>
      </p:sp>
      <p:pic>
        <p:nvPicPr>
          <p:cNvPr id="151" name="Google Shape;151;p3"/>
          <p:cNvPicPr preferRelativeResize="0"/>
          <p:nvPr/>
        </p:nvPicPr>
        <p:blipFill rotWithShape="1">
          <a:blip r:embed="rId3">
            <a:alphaModFix/>
          </a:blip>
          <a:srcRect b="26295" l="34166" r="26249" t="9259"/>
          <a:stretch/>
        </p:blipFill>
        <p:spPr>
          <a:xfrm>
            <a:off x="609600" y="1447800"/>
            <a:ext cx="4419600" cy="404742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"/>
          <p:cNvSpPr txBox="1"/>
          <p:nvPr>
            <p:ph type="title"/>
          </p:nvPr>
        </p:nvSpPr>
        <p:spPr>
          <a:xfrm>
            <a:off x="609600" y="468868"/>
            <a:ext cx="10972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/>
              <a:t>Convocatoria UPME 01-2023. 2° Transformador Primavera 500/230 kV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/>
          <p:nvPr>
            <p:ph type="title"/>
          </p:nvPr>
        </p:nvSpPr>
        <p:spPr>
          <a:xfrm>
            <a:off x="609600" y="468868"/>
            <a:ext cx="10972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/>
              <a:t>Convocatoria UPME 01-2023. 2° Transformador Primavera 500/230 kV</a:t>
            </a:r>
            <a:endParaRPr/>
          </a:p>
        </p:txBody>
      </p:sp>
      <p:sp>
        <p:nvSpPr>
          <p:cNvPr id="158" name="Google Shape;158;p4"/>
          <p:cNvSpPr txBox="1"/>
          <p:nvPr/>
        </p:nvSpPr>
        <p:spPr>
          <a:xfrm>
            <a:off x="5295541" y="6155229"/>
            <a:ext cx="3915277" cy="321771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s-CO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Fecha prevista de Entrada en Operación: 30/jun/2023</a:t>
            </a:r>
            <a:r>
              <a:rPr b="0" i="0" lang="es-CO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</a:t>
            </a:r>
            <a:endParaRPr/>
          </a:p>
        </p:txBody>
      </p:sp>
      <p:pic>
        <p:nvPicPr>
          <p:cNvPr id="159" name="Google Shape;15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6224" y="2066663"/>
            <a:ext cx="10022926" cy="272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5"/>
          <p:cNvPicPr preferRelativeResize="0"/>
          <p:nvPr/>
        </p:nvPicPr>
        <p:blipFill rotWithShape="1">
          <a:blip r:embed="rId3">
            <a:alphaModFix/>
          </a:blip>
          <a:srcRect b="0" l="7902" r="38932" t="0"/>
          <a:stretch/>
        </p:blipFill>
        <p:spPr>
          <a:xfrm>
            <a:off x="914400" y="685800"/>
            <a:ext cx="4612640" cy="560996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 txBox="1"/>
          <p:nvPr/>
        </p:nvSpPr>
        <p:spPr>
          <a:xfrm>
            <a:off x="6477001" y="1905000"/>
            <a:ext cx="57150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30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CONVOCATORIA PÚBLICA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0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30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UPME 02-2023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0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24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Cuarto transformador subestación Sogamoso 500/230 kV - 450 MVA </a:t>
            </a:r>
            <a:endParaRPr b="0" i="0" sz="24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/>
          <p:nvPr/>
        </p:nvSpPr>
        <p:spPr>
          <a:xfrm>
            <a:off x="5334000" y="1401663"/>
            <a:ext cx="6477000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Alcance</a:t>
            </a: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000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romanLcPeriod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(1) banco de autotransformadores 500/230/34,5 kV – 450 MVA (3 x 150 MVA) en la Subestación Sogamoso, junto con sus bahías de transformación en 500 kV y 230 kV.</a:t>
            </a:r>
            <a:endParaRPr/>
          </a:p>
          <a:p>
            <a:pPr indent="-400050" lvl="0" marL="4000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romanLcPeriod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Fecha de Entrada en Operación</a:t>
            </a: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i="0" lang="es-CO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30/jun/2024</a:t>
            </a:r>
            <a:endParaRPr/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Propósito del proyecto: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Permite la incorporación de nuevos proyectos de generación: Fuentes no convencionales de energía FNCE (solares).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Aumenta la capacidad de intercambios de energía eléctrica en el Sistema Interconectado Nacional –SIN.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Garantiza el abastecimiento y la atención de la demanda.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Propuesta: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Fecha de Entrada en Operación</a:t>
            </a: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i="0" lang="es-CO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31/oct/2025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(22 meses de ejecución)</a:t>
            </a:r>
            <a:endParaRPr/>
          </a:p>
        </p:txBody>
      </p:sp>
      <p:pic>
        <p:nvPicPr>
          <p:cNvPr id="171" name="Google Shape;171;p6"/>
          <p:cNvPicPr preferRelativeResize="0"/>
          <p:nvPr/>
        </p:nvPicPr>
        <p:blipFill rotWithShape="1">
          <a:blip r:embed="rId3">
            <a:alphaModFix/>
          </a:blip>
          <a:srcRect b="0" l="34762" r="0" t="11142"/>
          <a:stretch/>
        </p:blipFill>
        <p:spPr>
          <a:xfrm>
            <a:off x="403276" y="1600200"/>
            <a:ext cx="4930724" cy="419741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6"/>
          <p:cNvSpPr txBox="1"/>
          <p:nvPr>
            <p:ph type="title"/>
          </p:nvPr>
        </p:nvSpPr>
        <p:spPr>
          <a:xfrm>
            <a:off x="609600" y="468868"/>
            <a:ext cx="10972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/>
              <a:t>Convocatoria UPME 02-2023. 4° Transformador Sogamoso 500/230 kV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 txBox="1"/>
          <p:nvPr>
            <p:ph type="title"/>
          </p:nvPr>
        </p:nvSpPr>
        <p:spPr>
          <a:xfrm>
            <a:off x="609600" y="468868"/>
            <a:ext cx="10972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/>
              <a:t>Convocatoria UPME 02-2023. 4° Transformador Sogamoso 500/230 kV</a:t>
            </a:r>
            <a:endParaRPr/>
          </a:p>
        </p:txBody>
      </p:sp>
      <p:pic>
        <p:nvPicPr>
          <p:cNvPr id="178" name="Google Shape;17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874" y="2055337"/>
            <a:ext cx="10106249" cy="274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8"/>
          <p:cNvPicPr preferRelativeResize="0"/>
          <p:nvPr/>
        </p:nvPicPr>
        <p:blipFill rotWithShape="1">
          <a:blip r:embed="rId3">
            <a:alphaModFix/>
          </a:blip>
          <a:srcRect b="0" l="7902" r="38932" t="0"/>
          <a:stretch/>
        </p:blipFill>
        <p:spPr>
          <a:xfrm>
            <a:off x="914400" y="685800"/>
            <a:ext cx="4612640" cy="5609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8"/>
          <p:cNvSpPr txBox="1"/>
          <p:nvPr/>
        </p:nvSpPr>
        <p:spPr>
          <a:xfrm>
            <a:off x="6477001" y="1905000"/>
            <a:ext cx="57150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30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CONVOCATORIA PÚBLICA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0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30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UPME 03-2023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0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24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Bahía de transformación a 500 kV subestación Nueva Esperanza</a:t>
            </a:r>
            <a:endParaRPr b="0" i="0" sz="24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"/>
          <p:cNvSpPr/>
          <p:nvPr/>
        </p:nvSpPr>
        <p:spPr>
          <a:xfrm>
            <a:off x="6781800" y="972458"/>
            <a:ext cx="5029200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Alcance</a:t>
            </a: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000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romanLcPeriod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Una bahía de transformación a 500 kV en configuración interruptor y medio en la subestación Nueva Esperanza.</a:t>
            </a:r>
            <a:endParaRPr/>
          </a:p>
          <a:p>
            <a:pPr indent="-400050" lvl="0" marL="4000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romanLcPeriod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Fecha de Entrada en Operación</a:t>
            </a: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i="0" lang="es-CO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31/dic/2023</a:t>
            </a:r>
            <a:endParaRPr/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Propósito del proyecto: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Permite la conexión de un nuevo transformador 500/115 kV de 450 MVA.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Aumenta la capacidad de intercambios de energía eléctrica entre el STN y el STR.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Garantiza el abastecimiento y la atención de la demanda.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Propuesta: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Fecha de Entrada en Operación</a:t>
            </a: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i="0" lang="es-CO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28/feb/2025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(26 meses de ejecución)</a:t>
            </a:r>
            <a:endParaRPr/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3">
            <a:alphaModFix/>
          </a:blip>
          <a:srcRect b="8475" l="17424" r="6817" t="6677"/>
          <a:stretch/>
        </p:blipFill>
        <p:spPr>
          <a:xfrm>
            <a:off x="0" y="1001033"/>
            <a:ext cx="6625381" cy="4637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 txBox="1"/>
          <p:nvPr>
            <p:ph type="title"/>
          </p:nvPr>
        </p:nvSpPr>
        <p:spPr>
          <a:xfrm>
            <a:off x="609600" y="468868"/>
            <a:ext cx="10972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/>
              <a:t>Convocatoria UPME 03-2023. Bahía de transformación N. Esperanza 500kV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eparador Capítul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71A2F59FBA9AD43B0C222357A9D88E0" ma:contentTypeVersion="0" ma:contentTypeDescription="Crear nuevo documento." ma:contentTypeScope="" ma:versionID="acf0c892f4348f3924e7b63c7d2f04e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528bbcba7b7317dfa319d789ef3152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DD0C865-D682-481E-AE53-58FEA7ADC29E}"/>
</file>

<file path=customXml/itemProps2.xml><?xml version="1.0" encoding="utf-8"?>
<ds:datastoreItem xmlns:ds="http://schemas.openxmlformats.org/officeDocument/2006/customXml" ds:itemID="{5E8598E6-4214-4725-A1B7-7462EE6FA346}"/>
</file>

<file path=customXml/itemProps3.xml><?xml version="1.0" encoding="utf-8"?>
<ds:datastoreItem xmlns:ds="http://schemas.openxmlformats.org/officeDocument/2006/customXml" ds:itemID="{96DC8CED-D130-4E66-9F56-E2D40B07E006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Yolanda Martín Garzón</dc:creator>
  <dcterms:created xsi:type="dcterms:W3CDTF">2020-10-15T17:08:43Z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2020-09-23T00:00:00Z</vt:filetime>
  </property>
  <property fmtid="{D5CDD505-2E9C-101B-9397-08002B2CF9AE}" pid="3" name="LastSaved">
    <vt:filetime>2020-10-15T00:00:00Z</vt:filetime>
  </property>
  <property fmtid="{D5CDD505-2E9C-101B-9397-08002B2CF9AE}" pid="4" name="ContentTypeId">
    <vt:lpwstr>0x010100471A2F59FBA9AD43B0C222357A9D88E0</vt:lpwstr>
  </property>
</Properties>
</file>