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4" r:id="rId2"/>
    <p:sldMasterId id="2147483648" r:id="rId3"/>
    <p:sldMasterId id="2147483656" r:id="rId4"/>
  </p:sldMasterIdLst>
  <p:handoutMasterIdLst>
    <p:handoutMasterId r:id="rId24"/>
  </p:handoutMasterIdLst>
  <p:sldIdLst>
    <p:sldId id="263" r:id="rId5"/>
    <p:sldId id="257" r:id="rId6"/>
    <p:sldId id="264" r:id="rId7"/>
    <p:sldId id="265" r:id="rId8"/>
    <p:sldId id="267" r:id="rId9"/>
    <p:sldId id="273" r:id="rId10"/>
    <p:sldId id="275" r:id="rId11"/>
    <p:sldId id="276" r:id="rId12"/>
    <p:sldId id="277" r:id="rId13"/>
    <p:sldId id="266" r:id="rId14"/>
    <p:sldId id="274" r:id="rId15"/>
    <p:sldId id="278" r:id="rId16"/>
    <p:sldId id="280" r:id="rId17"/>
    <p:sldId id="271" r:id="rId18"/>
    <p:sldId id="279" r:id="rId19"/>
    <p:sldId id="281" r:id="rId20"/>
    <p:sldId id="282" r:id="rId21"/>
    <p:sldId id="283" r:id="rId22"/>
    <p:sldId id="260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169"/>
    <a:srgbClr val="5B9BD5"/>
    <a:srgbClr val="E2ECFC"/>
    <a:srgbClr val="179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946E-BBAD-AA43-AB2E-6B988CB73D55}" type="datetimeFigureOut">
              <a:rPr lang="es-ES_tradnl" smtClean="0"/>
              <a:t>27/08/2019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954C-7DB9-CA4D-9B97-A9BEDCE0E4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91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3600" b="0" i="0" kern="1200" baseline="0" dirty="0">
                <a:solidFill>
                  <a:schemeClr val="bg2">
                    <a:lumMod val="9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CO" dirty="0" smtClean="0"/>
              <a:t>Aquí va una imagen de portada </a:t>
            </a:r>
            <a:endParaRPr lang="es-CO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5" hasCustomPrompt="1"/>
          </p:nvPr>
        </p:nvSpPr>
        <p:spPr>
          <a:xfrm>
            <a:off x="5702300" y="3110029"/>
            <a:ext cx="63663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Unidad de Planeación Minero Energética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5702301" y="3657600"/>
            <a:ext cx="6366384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Evento/ área/ dependencia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idx="17" hasCustomPrompt="1"/>
          </p:nvPr>
        </p:nvSpPr>
        <p:spPr>
          <a:xfrm>
            <a:off x="5702301" y="4229100"/>
            <a:ext cx="6366383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Fecha</a:t>
            </a:r>
          </a:p>
        </p:txBody>
      </p:sp>
      <p:sp>
        <p:nvSpPr>
          <p:cNvPr id="14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5702300" y="2513129"/>
            <a:ext cx="6379085" cy="445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7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026025" y="2428875"/>
            <a:ext cx="1798304" cy="11613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s-ES" dirty="0" smtClean="0"/>
              <a:t>01.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 userDrawn="1"/>
        </p:nvSpPr>
        <p:spPr>
          <a:xfrm>
            <a:off x="4719678" y="3009551"/>
            <a:ext cx="5002681" cy="613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373" y="2960183"/>
            <a:ext cx="5957848" cy="64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r>
              <a:rPr lang="es-ES" dirty="0" smtClean="0"/>
              <a:t>Separador</a:t>
            </a:r>
            <a:r>
              <a:rPr lang="es-ES" baseline="0" dirty="0" smtClean="0"/>
              <a:t> de capítulo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114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0027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 baseline="0">
                <a:solidFill>
                  <a:schemeClr val="tx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 de la diapositiva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34963" y="1295400"/>
            <a:ext cx="10002837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1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35004" y="301859"/>
            <a:ext cx="10294896" cy="637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0" i="0" baseline="0">
                <a:solidFill>
                  <a:schemeClr val="tx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</a:lstStyle>
          <a:p>
            <a:pPr lvl="0"/>
            <a:r>
              <a:rPr lang="es-ES" dirty="0" smtClean="0"/>
              <a:t>Título de la diapositiva</a:t>
            </a:r>
          </a:p>
        </p:txBody>
      </p:sp>
      <p:sp>
        <p:nvSpPr>
          <p:cNvPr id="8" name="Marcador de contenido 5"/>
          <p:cNvSpPr>
            <a:spLocks noGrp="1"/>
          </p:cNvSpPr>
          <p:nvPr>
            <p:ph sz="quarter" idx="15"/>
          </p:nvPr>
        </p:nvSpPr>
        <p:spPr>
          <a:xfrm>
            <a:off x="334964" y="1295400"/>
            <a:ext cx="5084762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6" hasCustomPrompt="1"/>
          </p:nvPr>
        </p:nvSpPr>
        <p:spPr>
          <a:xfrm>
            <a:off x="5648325" y="1295400"/>
            <a:ext cx="520065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CO" dirty="0" smtClean="0"/>
              <a:t>Aquí va una imagen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96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 userDrawn="1"/>
        </p:nvSpPr>
        <p:spPr>
          <a:xfrm>
            <a:off x="3299336" y="2079982"/>
            <a:ext cx="5450964" cy="1285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500" dirty="0" smtClean="0"/>
              <a:t>Gracias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9" y="3771063"/>
            <a:ext cx="571961" cy="563373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5868446" y="3841749"/>
            <a:ext cx="251012" cy="38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65" y="3669622"/>
            <a:ext cx="726373" cy="7263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18" y="3705215"/>
            <a:ext cx="665962" cy="665962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 userDrawn="1"/>
        </p:nvSpPr>
        <p:spPr>
          <a:xfrm>
            <a:off x="3832578" y="4459571"/>
            <a:ext cx="1648142" cy="317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/>
              <a:t>@upmeoficial</a:t>
            </a:r>
          </a:p>
        </p:txBody>
      </p:sp>
      <p:sp>
        <p:nvSpPr>
          <p:cNvPr id="17" name="Marcador de contenido 2"/>
          <p:cNvSpPr txBox="1">
            <a:spLocks/>
          </p:cNvSpPr>
          <p:nvPr userDrawn="1"/>
        </p:nvSpPr>
        <p:spPr>
          <a:xfrm>
            <a:off x="6727710" y="4455137"/>
            <a:ext cx="1917097" cy="317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www.upme.gov.co</a:t>
            </a:r>
          </a:p>
        </p:txBody>
      </p:sp>
      <p:sp>
        <p:nvSpPr>
          <p:cNvPr id="18" name="Rectángulo 17"/>
          <p:cNvSpPr/>
          <p:nvPr userDrawn="1"/>
        </p:nvSpPr>
        <p:spPr>
          <a:xfrm>
            <a:off x="5447706" y="4429622"/>
            <a:ext cx="1165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b="0" i="0" kern="1200" baseline="0" dirty="0" smtClean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Upme (Oficial)</a:t>
            </a:r>
            <a:endParaRPr lang="es-CO" sz="1200" b="0" i="0" kern="1200" baseline="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5346700" y="0"/>
            <a:ext cx="6845300" cy="6858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12"/>
            <a:ext cx="1840478" cy="1035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/>
          <a:srcRect t="1733" r="770"/>
          <a:stretch/>
        </p:blipFill>
        <p:spPr>
          <a:xfrm>
            <a:off x="4650381" y="5490779"/>
            <a:ext cx="3457306" cy="7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0720552" y="-2"/>
            <a:ext cx="1471448" cy="685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04" y="97944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31" y="-25534"/>
            <a:ext cx="1168638" cy="657359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6674069"/>
            <a:ext cx="12192000" cy="183931"/>
          </a:xfrm>
          <a:prstGeom prst="rect">
            <a:avLst/>
          </a:prstGeom>
          <a:solidFill>
            <a:srgbClr val="069169"/>
          </a:solidFill>
          <a:ln>
            <a:solidFill>
              <a:srgbClr val="069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90" y="85757"/>
            <a:ext cx="1292772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b="1445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149358"/>
            <a:ext cx="1848970" cy="1040046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1557000" y="6668013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F-DI-04 – V3</a:t>
            </a: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r="23889"/>
          <a:stretch>
            <a:fillRect/>
          </a:stretch>
        </p:blipFill>
        <p:spPr/>
      </p:pic>
      <p:sp>
        <p:nvSpPr>
          <p:cNvPr id="8" name="Marcador de contenido 7"/>
          <p:cNvSpPr>
            <a:spLocks noGrp="1"/>
          </p:cNvSpPr>
          <p:nvPr>
            <p:ph idx="15"/>
          </p:nvPr>
        </p:nvSpPr>
        <p:spPr>
          <a:xfrm>
            <a:off x="5702299" y="3463976"/>
            <a:ext cx="6366385" cy="445971"/>
          </a:xfrm>
        </p:spPr>
        <p:txBody>
          <a:bodyPr/>
          <a:lstStyle/>
          <a:p>
            <a:r>
              <a:rPr lang="es-CO" dirty="0" smtClean="0"/>
              <a:t>Unidad de Planeación Minero Energética </a:t>
            </a:r>
            <a:endParaRPr lang="es-CO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s-CO" dirty="0" smtClean="0"/>
              <a:t>Agosto 2019</a:t>
            </a:r>
            <a:endParaRPr lang="es-CO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8"/>
          </p:nvPr>
        </p:nvSpPr>
        <p:spPr>
          <a:xfrm>
            <a:off x="5494610" y="1846890"/>
            <a:ext cx="6505801" cy="1566502"/>
          </a:xfrm>
        </p:spPr>
        <p:txBody>
          <a:bodyPr/>
          <a:lstStyle/>
          <a:p>
            <a:pPr algn="just"/>
            <a:r>
              <a:rPr lang="es-CO" sz="2800" b="1" dirty="0" smtClean="0"/>
              <a:t>Taller de socialización de Plataforma Tecnológica y Proceso de Adjudicación - Subasta CLPE  No.2</a:t>
            </a:r>
            <a:endParaRPr lang="es-CO" sz="28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17" y="162488"/>
            <a:ext cx="1840478" cy="103526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t="1733" r="770"/>
          <a:stretch/>
        </p:blipFill>
        <p:spPr>
          <a:xfrm>
            <a:off x="4650381" y="5490779"/>
            <a:ext cx="3457306" cy="7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03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7373" y="2960183"/>
            <a:ext cx="5957848" cy="1229432"/>
          </a:xfrm>
        </p:spPr>
        <p:txBody>
          <a:bodyPr/>
          <a:lstStyle/>
          <a:p>
            <a:r>
              <a:rPr lang="es-CO" dirty="0" smtClean="0"/>
              <a:t>PLATAFORMA TECNOLÓGICA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58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SOLICITUD USUARIO Y CONTRASEÑA</a:t>
            </a:r>
            <a:endParaRPr lang="es-CO" dirty="0"/>
          </a:p>
        </p:txBody>
      </p:sp>
      <p:sp>
        <p:nvSpPr>
          <p:cNvPr id="4" name="Marcador de contenido 1"/>
          <p:cNvSpPr>
            <a:spLocks noGrp="1"/>
          </p:cNvSpPr>
          <p:nvPr>
            <p:ph idx="14"/>
          </p:nvPr>
        </p:nvSpPr>
        <p:spPr>
          <a:xfrm>
            <a:off x="1097278" y="1092200"/>
            <a:ext cx="9240521" cy="2066636"/>
          </a:xfrm>
        </p:spPr>
        <p:txBody>
          <a:bodyPr/>
          <a:lstStyle/>
          <a:p>
            <a:pPr algn="just"/>
            <a:r>
              <a:rPr lang="es-CO" sz="1800" dirty="0" smtClean="0"/>
              <a:t>Deberán remitir físicamente a la UPME: i) </a:t>
            </a:r>
            <a:r>
              <a:rPr lang="es-CO" sz="1800" dirty="0"/>
              <a:t>C</a:t>
            </a:r>
            <a:r>
              <a:rPr lang="es-CO" sz="1800" dirty="0" smtClean="0"/>
              <a:t>arta de solicitud de usuario y contraseña para el ingreso a la Plataforma Tecnológica debidamente firmada, y ii) Documentos que acreditarán el Represente Legal o Apoderado.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b="1" dirty="0" smtClean="0"/>
              <a:t>Fecha de Inicio: </a:t>
            </a:r>
            <a:r>
              <a:rPr lang="es-CO" sz="1800" dirty="0" smtClean="0"/>
              <a:t>28/08/2019.</a:t>
            </a:r>
          </a:p>
          <a:p>
            <a:pPr algn="just"/>
            <a:r>
              <a:rPr lang="es-CO" sz="1800" b="1" dirty="0" smtClean="0"/>
              <a:t>Fecha de Finalización</a:t>
            </a:r>
            <a:r>
              <a:rPr lang="es-CO" sz="1800" dirty="0" smtClean="0"/>
              <a:t>: 03/09/2019.</a:t>
            </a:r>
          </a:p>
          <a:p>
            <a:pPr algn="just"/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7658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INGRESO DE SOBRE No.1</a:t>
            </a:r>
            <a:endParaRPr lang="es-CO" dirty="0"/>
          </a:p>
        </p:txBody>
      </p:sp>
      <p:sp>
        <p:nvSpPr>
          <p:cNvPr id="4" name="Marcador de contenido 1"/>
          <p:cNvSpPr>
            <a:spLocks noGrp="1"/>
          </p:cNvSpPr>
          <p:nvPr>
            <p:ph idx="14"/>
          </p:nvPr>
        </p:nvSpPr>
        <p:spPr>
          <a:xfrm>
            <a:off x="1097278" y="1092199"/>
            <a:ext cx="9775769" cy="5225473"/>
          </a:xfrm>
        </p:spPr>
        <p:txBody>
          <a:bodyPr/>
          <a:lstStyle/>
          <a:p>
            <a:pPr algn="just"/>
            <a:r>
              <a:rPr lang="es-CO" sz="1800" dirty="0" smtClean="0"/>
              <a:t>Se habilitará la Plataforma Tecnológica para el ingreso de la información requerida en el Sobre No.1.  </a:t>
            </a:r>
          </a:p>
          <a:p>
            <a:pPr algn="just"/>
            <a:endParaRPr lang="es-CO" sz="1000" dirty="0" smtClean="0"/>
          </a:p>
          <a:p>
            <a:pPr marL="285750" indent="-285750" algn="just">
              <a:buFontTx/>
              <a:buChar char="-"/>
            </a:pPr>
            <a:r>
              <a:rPr lang="es-CO" sz="1800" dirty="0" smtClean="0"/>
              <a:t>Requisitos Legales. </a:t>
            </a:r>
          </a:p>
          <a:p>
            <a:pPr marL="285750" indent="-285750" algn="just">
              <a:buFontTx/>
              <a:buChar char="-"/>
            </a:pPr>
            <a:r>
              <a:rPr lang="es-CO" sz="1800" dirty="0" smtClean="0"/>
              <a:t>Requisitos Técnicos.</a:t>
            </a:r>
          </a:p>
          <a:p>
            <a:pPr marL="285750" indent="-285750" algn="just">
              <a:buFontTx/>
              <a:buChar char="-"/>
            </a:pPr>
            <a:r>
              <a:rPr lang="es-CO" sz="1800" dirty="0" smtClean="0"/>
              <a:t>Requisitos Financiero.</a:t>
            </a:r>
          </a:p>
          <a:p>
            <a:pPr algn="just"/>
            <a:endParaRPr lang="es-CO" sz="1000" dirty="0"/>
          </a:p>
          <a:p>
            <a:pPr algn="just"/>
            <a:r>
              <a:rPr lang="es-CO" sz="1800" b="1" dirty="0" smtClean="0"/>
              <a:t>Fecha de Inicio: </a:t>
            </a:r>
            <a:r>
              <a:rPr lang="es-CO" sz="1800" dirty="0" smtClean="0"/>
              <a:t>04/09/2019 a partir de las 8:00 am.</a:t>
            </a:r>
          </a:p>
          <a:p>
            <a:pPr algn="just"/>
            <a:r>
              <a:rPr lang="es-CO" sz="1800" b="1" dirty="0" smtClean="0"/>
              <a:t>Fecha de Finalización</a:t>
            </a:r>
            <a:r>
              <a:rPr lang="es-CO" sz="1800" dirty="0" smtClean="0"/>
              <a:t>: 06/09/2019</a:t>
            </a:r>
            <a:r>
              <a:rPr lang="es-CO" sz="1800" dirty="0"/>
              <a:t> </a:t>
            </a:r>
            <a:r>
              <a:rPr lang="es-CO" sz="1800" dirty="0" smtClean="0"/>
              <a:t>hasta las 11:59 pm.</a:t>
            </a:r>
            <a:endParaRPr lang="es-CO" sz="1800" dirty="0"/>
          </a:p>
          <a:p>
            <a:pPr algn="just"/>
            <a:endParaRPr lang="es-CO" sz="1000" dirty="0" smtClean="0"/>
          </a:p>
          <a:p>
            <a:pPr algn="just"/>
            <a:r>
              <a:rPr lang="es-CO" sz="1800" b="1" dirty="0" smtClean="0"/>
              <a:t>NOTAS: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La Documentación requerida para el cumplimiento de los Requisitos Legales deberá ser remitida físicamente a la UPME hasta el 06/09/2019 (7:30 am – 5:00 pm).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Las Ofertas de cantidad de energía dispuesta a comprar o vender junto con la información requerida para el proceso de adjudicación se ingresará el 22/10/2019.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dirty="0" smtClean="0"/>
          </a:p>
          <a:p>
            <a:pPr algn="just"/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386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PRESENTACIÓN DEMO</a:t>
            </a:r>
            <a:endParaRPr lang="es-CO" dirty="0"/>
          </a:p>
        </p:txBody>
      </p:sp>
      <p:sp>
        <p:nvSpPr>
          <p:cNvPr id="4" name="Marcador de contenido 1"/>
          <p:cNvSpPr>
            <a:spLocks noGrp="1"/>
          </p:cNvSpPr>
          <p:nvPr>
            <p:ph idx="14"/>
          </p:nvPr>
        </p:nvSpPr>
        <p:spPr>
          <a:xfrm>
            <a:off x="1097278" y="1092199"/>
            <a:ext cx="9775769" cy="5225473"/>
          </a:xfrm>
        </p:spPr>
        <p:txBody>
          <a:bodyPr/>
          <a:lstStyle/>
          <a:p>
            <a:pPr algn="just"/>
            <a:r>
              <a:rPr lang="es-CO" sz="1800" b="1" dirty="0" smtClean="0"/>
              <a:t>ESTADOS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dirty="0" smtClean="0"/>
          </a:p>
          <a:p>
            <a:pPr algn="just"/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  <p:sp>
        <p:nvSpPr>
          <p:cNvPr id="2" name="Rectángulo 1"/>
          <p:cNvSpPr/>
          <p:nvPr/>
        </p:nvSpPr>
        <p:spPr>
          <a:xfrm>
            <a:off x="1246909" y="1654231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Oferta Creada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246909" y="2832560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Registro Sobre 1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246909" y="4010889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Subsanación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246909" y="5230953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Precalificado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503015" y="1654232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Descalificado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503015" y="2803522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Descartado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503015" y="4009157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Registro Garantía de Seriedad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4503015" y="5230953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Calificado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7381702" y="1654231"/>
            <a:ext cx="2144684" cy="8811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Registro Ofertas (Cantidad y Precio)</a:t>
            </a:r>
          </a:p>
          <a:p>
            <a:pPr algn="ctr"/>
            <a:r>
              <a:rPr lang="es-ES" dirty="0" smtClean="0"/>
              <a:t>Sobre No.2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7381702" y="2832560"/>
            <a:ext cx="2144684" cy="631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Desistido</a:t>
            </a:r>
            <a:endParaRPr lang="es-ES" dirty="0"/>
          </a:p>
        </p:txBody>
      </p:sp>
      <p:sp>
        <p:nvSpPr>
          <p:cNvPr id="16" name="Marcador de contenido 1"/>
          <p:cNvSpPr>
            <a:spLocks noGrp="1"/>
          </p:cNvSpPr>
          <p:nvPr>
            <p:ph idx="14"/>
          </p:nvPr>
        </p:nvSpPr>
        <p:spPr>
          <a:xfrm>
            <a:off x="7381702" y="3761507"/>
            <a:ext cx="3640976" cy="2189941"/>
          </a:xfrm>
        </p:spPr>
        <p:txBody>
          <a:bodyPr/>
          <a:lstStyle/>
          <a:p>
            <a:pPr algn="just"/>
            <a:endParaRPr lang="es-CO" sz="1000" dirty="0" smtClean="0"/>
          </a:p>
          <a:p>
            <a:pPr algn="just"/>
            <a:r>
              <a:rPr lang="es-CO" sz="1800" b="1" dirty="0" smtClean="0"/>
              <a:t>NOTA: </a:t>
            </a:r>
          </a:p>
          <a:p>
            <a:pPr algn="just"/>
            <a:r>
              <a:rPr lang="es-CO" sz="1800" dirty="0" smtClean="0"/>
              <a:t>Todas las notificaciones sobre el estado del proceso de subasta se enviarán a través de la Plataforma Tecnológica. </a:t>
            </a:r>
            <a:endParaRPr lang="es-CO" sz="2000" dirty="0" smtClean="0"/>
          </a:p>
          <a:p>
            <a:pPr algn="just"/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2775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04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7373" y="2960183"/>
            <a:ext cx="5957848" cy="1944326"/>
          </a:xfrm>
        </p:spPr>
        <p:txBody>
          <a:bodyPr/>
          <a:lstStyle/>
          <a:p>
            <a:pPr algn="just"/>
            <a:r>
              <a:rPr lang="es-ES" dirty="0" smtClean="0"/>
              <a:t>APLICATIVO SUBASTA CLPE No.2 PROCESO DE ADJUDICACIÓN.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25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814648" y="301859"/>
            <a:ext cx="9240521" cy="612541"/>
          </a:xfrm>
        </p:spPr>
        <p:txBody>
          <a:bodyPr/>
          <a:lstStyle/>
          <a:p>
            <a:r>
              <a:rPr lang="es-CO" dirty="0" smtClean="0"/>
              <a:t>MODELO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53" y="606001"/>
            <a:ext cx="6499462" cy="12844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Marcador de contenido 1"/>
          <p:cNvSpPr>
            <a:spLocks noGrp="1"/>
          </p:cNvSpPr>
          <p:nvPr>
            <p:ph idx="14"/>
          </p:nvPr>
        </p:nvSpPr>
        <p:spPr>
          <a:xfrm>
            <a:off x="814648" y="1890419"/>
            <a:ext cx="9991897" cy="4771504"/>
          </a:xfrm>
        </p:spPr>
        <p:txBody>
          <a:bodyPr/>
          <a:lstStyle/>
          <a:p>
            <a:pPr algn="just"/>
            <a:r>
              <a:rPr lang="es-CO" sz="1800" b="1" dirty="0" smtClean="0"/>
              <a:t>Restricciones: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de balance entre asignaciones.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para controlar máximo de ofertas de compra.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para controlar máximo de ofertas de venta.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para controlar mínimo de ofertas de venta.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para garantizar precio de oferta de compradores menos al precio ponderado de venta de la asignación diaria.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Control de ofertas de ventas Excluyentes.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Control </a:t>
            </a:r>
            <a:r>
              <a:rPr lang="es-CO" sz="1800" dirty="0"/>
              <a:t>de ofertas de ventas </a:t>
            </a:r>
            <a:r>
              <a:rPr lang="es-CO" sz="1800" dirty="0" smtClean="0"/>
              <a:t>Dependientes.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Control </a:t>
            </a:r>
            <a:r>
              <a:rPr lang="es-CO" sz="1800" dirty="0"/>
              <a:t>de ofertas de ventas </a:t>
            </a:r>
            <a:r>
              <a:rPr lang="es-CO" sz="1800" dirty="0" smtClean="0"/>
              <a:t>Simultáneas.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para garantizar que el precio ponderado de asignación de venta sea meno al precio tope promedio.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800" dirty="0" smtClean="0"/>
              <a:t>Restricción para excluir las ofertas de venta mayores al precio tope superior. </a:t>
            </a:r>
            <a:endParaRPr lang="es-CO" sz="1800" dirty="0"/>
          </a:p>
          <a:p>
            <a:pPr marL="342900" indent="-342900" algn="just">
              <a:buFont typeface="+mj-lt"/>
              <a:buAutoNum type="arabicPeriod"/>
            </a:pPr>
            <a:endParaRPr lang="es-CO" sz="1800" dirty="0" smtClean="0"/>
          </a:p>
          <a:p>
            <a:pPr marL="342900" indent="-342900" algn="just">
              <a:buFont typeface="+mj-lt"/>
              <a:buAutoNum type="arabicPeriod"/>
            </a:pPr>
            <a:endParaRPr lang="es-CO" sz="1800" dirty="0" smtClean="0"/>
          </a:p>
          <a:p>
            <a:pPr marL="342900" indent="-342900" algn="just">
              <a:buFont typeface="+mj-lt"/>
              <a:buAutoNum type="arabicPeriod"/>
            </a:pPr>
            <a:endParaRPr lang="es-CO" sz="2000" dirty="0" smtClean="0"/>
          </a:p>
          <a:p>
            <a:pPr algn="just"/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2572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652416" y="301859"/>
            <a:ext cx="9240521" cy="612541"/>
          </a:xfrm>
        </p:spPr>
        <p:txBody>
          <a:bodyPr/>
          <a:lstStyle/>
          <a:p>
            <a:r>
              <a:rPr lang="es-CO" dirty="0" smtClean="0"/>
              <a:t>CASOS DE PRUEBA</a:t>
            </a:r>
            <a:endParaRPr lang="es-CO" dirty="0"/>
          </a:p>
        </p:txBody>
      </p:sp>
      <p:sp>
        <p:nvSpPr>
          <p:cNvPr id="4" name="Marcador de contenido 1"/>
          <p:cNvSpPr>
            <a:spLocks noGrp="1"/>
          </p:cNvSpPr>
          <p:nvPr>
            <p:ph idx="14"/>
          </p:nvPr>
        </p:nvSpPr>
        <p:spPr>
          <a:xfrm>
            <a:off x="652416" y="1011382"/>
            <a:ext cx="10408874" cy="5625391"/>
          </a:xfrm>
        </p:spPr>
        <p:txBody>
          <a:bodyPr/>
          <a:lstStyle/>
          <a:p>
            <a:pPr algn="just"/>
            <a:r>
              <a:rPr lang="es-ES" sz="1800" dirty="0" smtClean="0"/>
              <a:t>Los siguientes casos </a:t>
            </a:r>
            <a:r>
              <a:rPr lang="es-ES" sz="1800" dirty="0"/>
              <a:t>buscan validar que tanto la función objetivo, como las restricciones, la distribución a prorrata y demás características propias de la segunda subasta CLPE (tope máximo promedio, tope máximo superior, criterios de desempate), cumplen con lo dispuesto en las Resoluciones MME 40590 de 2019 y 40591 de 2019, y con el proyecto de resolución que modifica la Resolución MME 40590 de 2019 del 13 de agosto de </a:t>
            </a:r>
            <a:r>
              <a:rPr lang="es-ES" sz="1800" dirty="0" smtClean="0"/>
              <a:t>2019: </a:t>
            </a:r>
          </a:p>
          <a:p>
            <a:pPr algn="just"/>
            <a:endParaRPr lang="es-ES" sz="800" dirty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Caso 1: </a:t>
            </a:r>
            <a:r>
              <a:rPr lang="es-ES" sz="1800" dirty="0" smtClean="0"/>
              <a:t>Validación de Función Objetivo, precio promedio ponderado, asignación por bloques,    criterios de desempate, distribución a prorrata y análisis de resultados.</a:t>
            </a:r>
          </a:p>
          <a:p>
            <a:pPr marL="265113" indent="-265113" algn="just">
              <a:buFont typeface="Wingdings" panose="05000000000000000000" pitchFamily="2" charset="2"/>
              <a:buChar char="ü"/>
            </a:pPr>
            <a:endParaRPr lang="es-ES" sz="1000" dirty="0" smtClean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Caso 2: </a:t>
            </a:r>
            <a:r>
              <a:rPr lang="es-ES" sz="1800" dirty="0" smtClean="0"/>
              <a:t>Variación de precios de compra, precios de venta, paquetes de energía, y análisis de resultados.</a:t>
            </a:r>
          </a:p>
          <a:p>
            <a:pPr marL="265113" indent="-265113" algn="just">
              <a:buFont typeface="Wingdings" panose="05000000000000000000" pitchFamily="2" charset="2"/>
              <a:buChar char="ü"/>
            </a:pPr>
            <a:endParaRPr lang="es-ES" sz="1000" dirty="0" smtClean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Caso 3: </a:t>
            </a:r>
            <a:r>
              <a:rPr lang="es-ES" sz="1800" dirty="0" smtClean="0"/>
              <a:t>Restricción simultánea y análisis de resultados.</a:t>
            </a:r>
          </a:p>
          <a:p>
            <a:pPr marL="265113" indent="-265113" algn="just"/>
            <a:endParaRPr lang="es-ES" sz="1000" dirty="0" smtClean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Caso </a:t>
            </a:r>
            <a:r>
              <a:rPr lang="es-ES" sz="1800" b="1" dirty="0"/>
              <a:t>4: </a:t>
            </a:r>
            <a:r>
              <a:rPr lang="es-ES" sz="1800" dirty="0"/>
              <a:t>Validación de tope máximo promedio, tope máximo superior y análisis de resultados. </a:t>
            </a:r>
          </a:p>
          <a:p>
            <a:pPr marL="265113" indent="-265113" algn="just">
              <a:buFont typeface="Wingdings" panose="05000000000000000000" pitchFamily="2" charset="2"/>
              <a:buChar char="ü"/>
            </a:pPr>
            <a:endParaRPr lang="es-ES" sz="1000" dirty="0" smtClean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Caso </a:t>
            </a:r>
            <a:r>
              <a:rPr lang="es-ES" sz="1800" b="1" dirty="0"/>
              <a:t>5: </a:t>
            </a:r>
            <a:r>
              <a:rPr lang="es-ES" sz="1800" dirty="0"/>
              <a:t>Restricción excluyente y análisis de </a:t>
            </a:r>
            <a:r>
              <a:rPr lang="es-ES" sz="1800" dirty="0" smtClean="0"/>
              <a:t>resultados</a:t>
            </a:r>
          </a:p>
          <a:p>
            <a:pPr marL="265113" indent="-265113" algn="just"/>
            <a:endParaRPr lang="es-CO" sz="1000" dirty="0" smtClean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es-ES" sz="2000" b="1" dirty="0" smtClean="0"/>
              <a:t>Caso </a:t>
            </a:r>
            <a:r>
              <a:rPr lang="es-ES" sz="2000" b="1" dirty="0"/>
              <a:t>6: </a:t>
            </a:r>
            <a:r>
              <a:rPr lang="es-ES" sz="2000" dirty="0"/>
              <a:t>Restricción dependiente y análisis de resultados.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dirty="0" smtClean="0"/>
          </a:p>
          <a:p>
            <a:pPr algn="just"/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3344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652416" y="301859"/>
            <a:ext cx="9240521" cy="612541"/>
          </a:xfrm>
        </p:spPr>
        <p:txBody>
          <a:bodyPr/>
          <a:lstStyle/>
          <a:p>
            <a:r>
              <a:rPr lang="es-CO" dirty="0" smtClean="0"/>
              <a:t>CONSIDERACIONES</a:t>
            </a:r>
            <a:endParaRPr lang="es-CO" dirty="0"/>
          </a:p>
        </p:txBody>
      </p:sp>
      <p:sp>
        <p:nvSpPr>
          <p:cNvPr id="4" name="Marcador de contenido 1"/>
          <p:cNvSpPr>
            <a:spLocks noGrp="1"/>
          </p:cNvSpPr>
          <p:nvPr>
            <p:ph idx="14"/>
          </p:nvPr>
        </p:nvSpPr>
        <p:spPr>
          <a:xfrm>
            <a:off x="652416" y="1173615"/>
            <a:ext cx="10246642" cy="2380746"/>
          </a:xfrm>
        </p:spPr>
        <p:txBody>
          <a:bodyPr/>
          <a:lstStyle/>
          <a:p>
            <a:pPr marL="576262" indent="-400050" algn="just">
              <a:buFont typeface="+mj-lt"/>
              <a:buAutoNum type="arabicParenR"/>
            </a:pPr>
            <a:r>
              <a:rPr lang="es-ES" sz="1800" dirty="0" smtClean="0"/>
              <a:t>El </a:t>
            </a:r>
            <a:r>
              <a:rPr lang="es-ES" sz="1800" dirty="0"/>
              <a:t>número máximo y mínimo de paquetes es igual para todas las </a:t>
            </a:r>
            <a:r>
              <a:rPr lang="es-ES" sz="1800" dirty="0" smtClean="0"/>
              <a:t>ofertas.</a:t>
            </a:r>
          </a:p>
          <a:p>
            <a:pPr marL="576262" indent="-400050" algn="just">
              <a:buFont typeface="+mj-lt"/>
              <a:buAutoNum type="arabicParenR"/>
            </a:pPr>
            <a:endParaRPr lang="es-ES" sz="1800" dirty="0" smtClean="0"/>
          </a:p>
          <a:p>
            <a:pPr marL="576262" indent="-400050" algn="just">
              <a:buFont typeface="+mj-lt"/>
              <a:buAutoNum type="arabicParenR"/>
            </a:pPr>
            <a:r>
              <a:rPr lang="es-ES" sz="1800" dirty="0" smtClean="0"/>
              <a:t>Para </a:t>
            </a:r>
            <a:r>
              <a:rPr lang="es-ES" sz="1800" dirty="0"/>
              <a:t>proyectos eólicos, de biomasa y de PCH se asume que la participación de sus ofertas serán en los 3 </a:t>
            </a:r>
            <a:r>
              <a:rPr lang="es-ES" sz="1800" dirty="0" smtClean="0"/>
              <a:t>bloques.</a:t>
            </a:r>
          </a:p>
          <a:p>
            <a:pPr marL="576262" indent="-400050" algn="just">
              <a:buFont typeface="+mj-lt"/>
              <a:buAutoNum type="arabicParenR"/>
            </a:pPr>
            <a:endParaRPr lang="es-ES" sz="1800" dirty="0" smtClean="0"/>
          </a:p>
          <a:p>
            <a:pPr marL="576262" indent="-400050" algn="just">
              <a:buFont typeface="+mj-lt"/>
              <a:buAutoNum type="arabicParenR"/>
            </a:pPr>
            <a:r>
              <a:rPr lang="es-ES" sz="1800" dirty="0" smtClean="0"/>
              <a:t>Para </a:t>
            </a:r>
            <a:r>
              <a:rPr lang="es-ES" sz="1800" dirty="0"/>
              <a:t>proyectos solares se asume que la participación de sus ofertas será en el bloque 2 por su perfil de generación.</a:t>
            </a:r>
            <a:endParaRPr lang="es-CO" sz="1800" dirty="0"/>
          </a:p>
          <a:p>
            <a:pPr algn="just"/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 smtClean="0"/>
          </a:p>
          <a:p>
            <a:pPr marL="342900" indent="-342900" algn="just">
              <a:buFont typeface="+mj-lt"/>
              <a:buAutoNum type="arabicParenR"/>
            </a:pPr>
            <a:endParaRPr lang="es-CO" sz="1800" dirty="0"/>
          </a:p>
        </p:txBody>
      </p:sp>
      <p:sp>
        <p:nvSpPr>
          <p:cNvPr id="5" name="Marcador de contenido 1"/>
          <p:cNvSpPr>
            <a:spLocks noGrp="1"/>
          </p:cNvSpPr>
          <p:nvPr>
            <p:ph idx="14"/>
          </p:nvPr>
        </p:nvSpPr>
        <p:spPr>
          <a:xfrm>
            <a:off x="1155476" y="4465821"/>
            <a:ext cx="9240521" cy="612541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¡EJECUCIÓN DE CASO – DEMO!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05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7373" y="2960183"/>
            <a:ext cx="5957848" cy="1944326"/>
          </a:xfrm>
        </p:spPr>
        <p:txBody>
          <a:bodyPr/>
          <a:lstStyle/>
          <a:p>
            <a:pPr algn="just"/>
            <a:r>
              <a:rPr lang="es-ES" dirty="0" smtClean="0"/>
              <a:t>RESOLVER INQUIETUDES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42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10826"/>
              </p:ext>
            </p:extLst>
          </p:nvPr>
        </p:nvGraphicFramePr>
        <p:xfrm>
          <a:off x="1097279" y="1334785"/>
          <a:ext cx="10041775" cy="3337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37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Descripción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8:00</a:t>
                      </a:r>
                      <a:r>
                        <a:rPr lang="es-ES" baseline="0" dirty="0" smtClean="0"/>
                        <a:t> – 8:30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Registro</a:t>
                      </a:r>
                      <a:r>
                        <a:rPr lang="es-ES" baseline="0" dirty="0" smtClean="0"/>
                        <a:t> de Asistentes.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8:30 – 9:30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Soporte Instalación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Aplicativo Proceso de Adjudicación.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9:30 – 10:00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Cronograma</a:t>
                      </a:r>
                      <a:r>
                        <a:rPr lang="es-ES" baseline="0" dirty="0" smtClean="0"/>
                        <a:t> Actividades Subasta.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10:00 – 11:00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Plataforma</a:t>
                      </a:r>
                      <a:r>
                        <a:rPr lang="es-ES" baseline="0" dirty="0" smtClean="0"/>
                        <a:t> Tecnológica y </a:t>
                      </a:r>
                      <a:r>
                        <a:rPr lang="es-ES" dirty="0" smtClean="0"/>
                        <a:t>Generalidades</a:t>
                      </a:r>
                      <a:r>
                        <a:rPr lang="es-ES" baseline="0" dirty="0" smtClean="0"/>
                        <a:t> - </a:t>
                      </a:r>
                      <a:r>
                        <a:rPr lang="es-ES" dirty="0" smtClean="0"/>
                        <a:t>Aplicativo Proceso de Adjudicación.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11:00 – 12:00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Ejemplos</a:t>
                      </a:r>
                      <a:r>
                        <a:rPr lang="es-ES" baseline="0" dirty="0" smtClean="0"/>
                        <a:t> de casos - </a:t>
                      </a:r>
                      <a:r>
                        <a:rPr lang="es-ES" dirty="0" smtClean="0"/>
                        <a:t>Aplicativo Proceso de Adjudicación.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12:00 – 13:00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Almuerzo Libre.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13:00 – 14:30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Ejemplos</a:t>
                      </a:r>
                      <a:r>
                        <a:rPr lang="es-ES" baseline="0" dirty="0" smtClean="0"/>
                        <a:t> de casos - </a:t>
                      </a:r>
                      <a:r>
                        <a:rPr lang="es-ES" dirty="0" smtClean="0"/>
                        <a:t>Aplicativo Proceso de Adjudicación.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14:30 – 15:00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Resolver Inquietudes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01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987373" y="2960182"/>
            <a:ext cx="5957848" cy="1678319"/>
          </a:xfrm>
        </p:spPr>
        <p:txBody>
          <a:bodyPr/>
          <a:lstStyle/>
          <a:p>
            <a:r>
              <a:rPr lang="es-ES" dirty="0" smtClean="0"/>
              <a:t>SOPORTE INSTALACIÓN – APLICATIVO PROCESO DE ADJUDICACIÓN.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0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smtClean="0"/>
              <a:t>02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1589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MODIFICACIONES - CRONOGRAMA</a:t>
            </a:r>
            <a:endParaRPr lang="es-CO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4064"/>
              </p:ext>
            </p:extLst>
          </p:nvPr>
        </p:nvGraphicFramePr>
        <p:xfrm>
          <a:off x="1097277" y="1077576"/>
          <a:ext cx="9709267" cy="51358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EVENTO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FECHA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 de los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PLIEGOS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07/08/2019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Capacitación PLATAFORMA TECNOLÓGICA y proceso de ADJUDICACIÓN.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27/08/2019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30/08/2019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Solicitud de usuario y contraseña de los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PARTICIPANTES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PLATAFORMA TECNOLÓGICA.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28/08/2019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</a:p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03/09/2019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 de información SOBRE No.1 de los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PARTICIPANTES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través de la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PLATAFORMA TECNOLÓGICA.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04/09/2019</a:t>
                      </a:r>
                    </a:p>
                    <a:p>
                      <a:pPr algn="ctr"/>
                      <a:r>
                        <a:rPr lang="es-ES" dirty="0" smtClean="0"/>
                        <a:t>Al</a:t>
                      </a:r>
                    </a:p>
                    <a:p>
                      <a:pPr algn="ctr"/>
                      <a:r>
                        <a:rPr lang="es-ES" dirty="0" smtClean="0"/>
                        <a:t>06/09/2019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5.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máximo para el envío físico de los documentos del SOBRE No.1 por parte de los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PARTICIPANTES.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06/09/2019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 de los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PARTICIPANTES.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07/09/2019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7.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máximo de notificación de resultados de revisión y evaluación del SOBRE No.1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los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PARTICIPANTES.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16/09/2019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MODIFICACIONES - CRONOGRAMA</a:t>
            </a:r>
            <a:endParaRPr lang="es-CO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99760"/>
              </p:ext>
            </p:extLst>
          </p:nvPr>
        </p:nvGraphicFramePr>
        <p:xfrm>
          <a:off x="1097277" y="1077576"/>
          <a:ext cx="9709267" cy="4953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EVENTO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FECHA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Límite para realizar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ADENDAS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PLIEGOS.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16/09/2019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9.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 física e ingreso a la PLATAFORMA TECNOLÓGICA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GARANTÍA DE SERIEDAD COMERCIALIZADORES.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20/09/2019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 por parte de la UPME de los nombres de los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COMERCIALIZADORES CALIFICADOS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sus estados financieros.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26/09/2019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11.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 física e ingreso a la PLATAFORMA TECNOLÓGICA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GARANTÍA DE SERIEDAD GENERADORES.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07/10/2019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12.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máximo para la validación de las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 COMPETENCIA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publicación de sus resultados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11/10/2019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13.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máximo para remitir informe de las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CONDICIONES DE COMPETENCIA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AUDUTOR a la SSPD y la CREG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21/10/2019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14.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del sobre con el Tope Máximo e ingreso a la PLATAFORMA TECNOLÓGICA.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22/10/2019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15.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 de la Demanda Objetivo a la PLATAFORMA TECNOLÓGICA.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22/10/2019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MODIFICACIONES - CRONOGRAMA</a:t>
            </a:r>
            <a:endParaRPr lang="es-CO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44481"/>
              </p:ext>
            </p:extLst>
          </p:nvPr>
        </p:nvGraphicFramePr>
        <p:xfrm>
          <a:off x="1097277" y="1077576"/>
          <a:ext cx="9709267" cy="4866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EVENTO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FECHA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 del SOBRE No.2 de los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PARTICIPANTES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PLATAFORMA TECNOLÓGICA.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22/10/2019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17.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ADJUDICACIÓN.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22/10/2019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18.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Divulgación de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ADJUDICACIÓN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información.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22/10/2019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19.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Plazos máximos interposición de recursos.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06/11/2019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20.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Finalización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SUBASTA.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la firmeza del acto administrativo de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ADJUDICACIÓN.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21.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Envío de informe del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MME.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Cinco (5) días hábiles siguientes a la finalización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SUBASTA.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22.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Remisión Informe de la UPME al MME.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Diez (10) días hábiles siguientes a la finalización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SUBASTA.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MODIFICACIONES - CRONOGRAMA</a:t>
            </a:r>
            <a:endParaRPr lang="es-CO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112574"/>
              </p:ext>
            </p:extLst>
          </p:nvPr>
        </p:nvGraphicFramePr>
        <p:xfrm>
          <a:off x="1097277" y="1077576"/>
          <a:ext cx="9709267" cy="4028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EVENTO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FECHA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23.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 al ASIC de la GARANTÍA DE PUESTA EN OPERACIÓN, para aprobación.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los diez (10) días hábiles siguientes a la finalización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SUBASTA.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24.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de los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los veinte (20) días hábiles siguientes a la a la finalización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SUBASTA.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25.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Entrega de garantías bilaterales para revisión de la contraparte y del comprobante de aprobación de la GARANTÍA DE PUESTA EN OPERACIÓN.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los veinte (20) días hábiles siguientes a la a la finalización de la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SUBASTA.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26.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para la aprobación de las garantías de contraparte.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los diez (10) días hábiles siguientes a la firma del Contrato.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7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1"/>
          <p:cNvSpPr>
            <a:spLocks noGrp="1"/>
          </p:cNvSpPr>
          <p:nvPr>
            <p:ph idx="14"/>
          </p:nvPr>
        </p:nvSpPr>
        <p:spPr>
          <a:xfrm>
            <a:off x="1097278" y="301859"/>
            <a:ext cx="9240521" cy="637941"/>
          </a:xfrm>
        </p:spPr>
        <p:txBody>
          <a:bodyPr/>
          <a:lstStyle/>
          <a:p>
            <a:r>
              <a:rPr lang="es-CO" dirty="0" smtClean="0"/>
              <a:t>MODIFICACIONES - CRONOGRAMA</a:t>
            </a:r>
            <a:endParaRPr lang="es-CO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97896"/>
              </p:ext>
            </p:extLst>
          </p:nvPr>
        </p:nvGraphicFramePr>
        <p:xfrm>
          <a:off x="1097277" y="1077576"/>
          <a:ext cx="9709267" cy="4851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EVENTO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FECHA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27.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para la corrección de las garantías de contraparte.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los diez (10) días hábiles siguientes contados a partir de la notificación a la contraparte de la necesidad de hacer ajustes a la garantía.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28.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Plazo informar a la UPME del cumplimiento de la contraparte en el otorgamiento de las garantías bilaterales.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los quince (15) días hábiles siguientes de haber vencido el plazo para la presentación de la garantía.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29.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 del proceso para la devolución o ejecución de GARANTÍAS DE SERIEDAD de la OFERTA.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dos (2) meses contados a partir del recibo del último informe de cumplimiento de los ADJUDICATARIOS.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30.</a:t>
                      </a:r>
                      <a:endParaRPr lang="es-E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CONTRATOS: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será realizado por las partes en los plazos establecidos en la Cláusula VIII del </a:t>
                      </a:r>
                      <a:r>
                        <a:rPr lang="es-ES" sz="1800" kern="1200" cap="sm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CONTRATO DE ENERGÍA A LARGO PLAZO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4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dor Cap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715781D65B4C489C621E646D60DF26" ma:contentTypeVersion="2" ma:contentTypeDescription="Crear nuevo documento." ma:contentTypeScope="" ma:versionID="3a704b5db981ae8c4b0551151c9fdb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0CE11-7EB0-4F17-AC60-F66C514F2E2F}"/>
</file>

<file path=customXml/itemProps2.xml><?xml version="1.0" encoding="utf-8"?>
<ds:datastoreItem xmlns:ds="http://schemas.openxmlformats.org/officeDocument/2006/customXml" ds:itemID="{BB6ED65E-BCBC-4100-8E09-7974EE77FE36}"/>
</file>

<file path=customXml/itemProps3.xml><?xml version="1.0" encoding="utf-8"?>
<ds:datastoreItem xmlns:ds="http://schemas.openxmlformats.org/officeDocument/2006/customXml" ds:itemID="{880CA127-BB41-4F82-AD40-A4DBE01C6E06}"/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1341</Words>
  <Application>Microsoft Office PowerPoint</Application>
  <PresentationFormat>Panorámica</PresentationFormat>
  <Paragraphs>233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Calibri</vt:lpstr>
      <vt:lpstr>Wingdings</vt:lpstr>
      <vt:lpstr>Work Sans</vt:lpstr>
      <vt:lpstr>Work Sans Light</vt:lpstr>
      <vt:lpstr>Work Sans Medium</vt:lpstr>
      <vt:lpstr>Diseño personalizado</vt:lpstr>
      <vt:lpstr>Separador Capítulo</vt:lpstr>
      <vt:lpstr>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Ronald Montaña</dc:creator>
  <cp:lastModifiedBy>Margareth Muñoz Romero</cp:lastModifiedBy>
  <cp:revision>58</cp:revision>
  <dcterms:created xsi:type="dcterms:W3CDTF">2018-12-10T14:31:23Z</dcterms:created>
  <dcterms:modified xsi:type="dcterms:W3CDTF">2019-08-27T13:31:51Z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0x010100E8715781D65B4C489C621E646D60DF26</vt:lpwstr>
  </property>
</Properties>
</file>