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4" r:id="rId2"/>
    <p:sldMasterId id="2147483648" r:id="rId3"/>
    <p:sldMasterId id="2147483656" r:id="rId4"/>
  </p:sldMasterIdLst>
  <p:handoutMasterIdLst>
    <p:handoutMasterId r:id="rId28"/>
  </p:handoutMasterIdLst>
  <p:sldIdLst>
    <p:sldId id="263" r:id="rId5"/>
    <p:sldId id="318" r:id="rId6"/>
    <p:sldId id="262" r:id="rId7"/>
    <p:sldId id="319" r:id="rId8"/>
    <p:sldId id="308" r:id="rId9"/>
    <p:sldId id="320" r:id="rId10"/>
    <p:sldId id="321" r:id="rId11"/>
    <p:sldId id="323" r:id="rId12"/>
    <p:sldId id="362" r:id="rId13"/>
    <p:sldId id="346" r:id="rId14"/>
    <p:sldId id="348" r:id="rId15"/>
    <p:sldId id="354" r:id="rId16"/>
    <p:sldId id="349" r:id="rId17"/>
    <p:sldId id="363" r:id="rId18"/>
    <p:sldId id="350" r:id="rId19"/>
    <p:sldId id="364" r:id="rId20"/>
    <p:sldId id="365" r:id="rId21"/>
    <p:sldId id="366" r:id="rId22"/>
    <p:sldId id="336" r:id="rId23"/>
    <p:sldId id="310" r:id="rId24"/>
    <p:sldId id="357" r:id="rId25"/>
    <p:sldId id="367" r:id="rId26"/>
    <p:sldId id="260" r:id="rId2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80"/>
    <a:srgbClr val="069169"/>
    <a:srgbClr val="E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946E-BBAD-AA43-AB2E-6B988CB73D55}" type="datetimeFigureOut">
              <a:rPr lang="es-ES_tradnl" smtClean="0"/>
              <a:t>13/09/2023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E954C-7DB9-CA4D-9B97-A9BEDCE0E4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891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3600" b="0" i="0" kern="1200" baseline="0" dirty="0">
                <a:solidFill>
                  <a:schemeClr val="bg2">
                    <a:lumMod val="9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CO" dirty="0"/>
              <a:t>Aquí va una imagen de portada 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5" hasCustomPrompt="1"/>
          </p:nvPr>
        </p:nvSpPr>
        <p:spPr>
          <a:xfrm>
            <a:off x="5702300" y="3110029"/>
            <a:ext cx="6366385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/>
              <a:t>Unidad de Planeación Minero Energética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5702301" y="3657600"/>
            <a:ext cx="6366384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/>
              <a:t>Evento/ área/ dependencia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idx="17" hasCustomPrompt="1"/>
          </p:nvPr>
        </p:nvSpPr>
        <p:spPr>
          <a:xfrm>
            <a:off x="5702301" y="4229100"/>
            <a:ext cx="6366383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5702300" y="2513129"/>
            <a:ext cx="6379085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11557000" y="666801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F-DI-04 – V3</a:t>
            </a:r>
          </a:p>
        </p:txBody>
      </p:sp>
    </p:spTree>
    <p:extLst>
      <p:ext uri="{BB962C8B-B14F-4D97-AF65-F5344CB8AC3E}">
        <p14:creationId xmlns:p14="http://schemas.microsoft.com/office/powerpoint/2010/main" val="270897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59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026025" y="2428875"/>
            <a:ext cx="1798304" cy="116135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s-ES" dirty="0"/>
              <a:t>01.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 userDrawn="1"/>
        </p:nvSpPr>
        <p:spPr>
          <a:xfrm>
            <a:off x="4719678" y="3009551"/>
            <a:ext cx="5002681" cy="613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87373" y="2960183"/>
            <a:ext cx="5957848" cy="643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r>
              <a:rPr lang="es-ES" dirty="0"/>
              <a:t>Separador</a:t>
            </a:r>
            <a:r>
              <a:rPr lang="es-ES" baseline="0" dirty="0"/>
              <a:t> de capítulo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4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35004" y="301859"/>
            <a:ext cx="10002796" cy="637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rgbClr val="06916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la diapositiva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334963" y="1295400"/>
            <a:ext cx="100028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1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35004" y="301859"/>
            <a:ext cx="10294896" cy="637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 baseline="0">
                <a:solidFill>
                  <a:schemeClr val="tx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/>
              <a:t>Título de la diapositiva</a:t>
            </a:r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5"/>
          </p:nvPr>
        </p:nvSpPr>
        <p:spPr>
          <a:xfrm>
            <a:off x="334964" y="1295400"/>
            <a:ext cx="5084762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6" hasCustomPrompt="1"/>
          </p:nvPr>
        </p:nvSpPr>
        <p:spPr>
          <a:xfrm>
            <a:off x="5648325" y="1295400"/>
            <a:ext cx="520065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Aquí va una imagen </a:t>
            </a:r>
          </a:p>
        </p:txBody>
      </p:sp>
    </p:spTree>
    <p:extLst>
      <p:ext uri="{BB962C8B-B14F-4D97-AF65-F5344CB8AC3E}">
        <p14:creationId xmlns:p14="http://schemas.microsoft.com/office/powerpoint/2010/main" val="18396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 userDrawn="1"/>
        </p:nvSpPr>
        <p:spPr>
          <a:xfrm>
            <a:off x="3299336" y="2079982"/>
            <a:ext cx="5450964" cy="1285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500" dirty="0"/>
              <a:t>Gracias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9" y="3771063"/>
            <a:ext cx="571961" cy="563373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5868446" y="3841749"/>
            <a:ext cx="251012" cy="38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65" y="3669622"/>
            <a:ext cx="726373" cy="72637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18" y="3705215"/>
            <a:ext cx="665962" cy="665962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 userDrawn="1"/>
        </p:nvSpPr>
        <p:spPr>
          <a:xfrm>
            <a:off x="3832578" y="4459571"/>
            <a:ext cx="1648142" cy="317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/>
              <a:t>@upmeoficial</a:t>
            </a:r>
          </a:p>
        </p:txBody>
      </p:sp>
      <p:sp>
        <p:nvSpPr>
          <p:cNvPr id="17" name="Marcador de contenido 2"/>
          <p:cNvSpPr txBox="1">
            <a:spLocks/>
          </p:cNvSpPr>
          <p:nvPr userDrawn="1"/>
        </p:nvSpPr>
        <p:spPr>
          <a:xfrm>
            <a:off x="6727710" y="4455137"/>
            <a:ext cx="1917097" cy="317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www.upme.gov.co</a:t>
            </a:r>
          </a:p>
        </p:txBody>
      </p:sp>
      <p:sp>
        <p:nvSpPr>
          <p:cNvPr id="18" name="Rectángulo 17"/>
          <p:cNvSpPr/>
          <p:nvPr userDrawn="1"/>
        </p:nvSpPr>
        <p:spPr>
          <a:xfrm>
            <a:off x="5447706" y="4429622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0" i="0" kern="1200" baseline="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Upme (Oficial)</a:t>
            </a:r>
          </a:p>
        </p:txBody>
      </p:sp>
    </p:spTree>
    <p:extLst>
      <p:ext uri="{BB962C8B-B14F-4D97-AF65-F5344CB8AC3E}">
        <p14:creationId xmlns:p14="http://schemas.microsoft.com/office/powerpoint/2010/main" val="42341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5346700" y="0"/>
            <a:ext cx="6845300" cy="6858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12"/>
            <a:ext cx="1840478" cy="10352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/>
          <a:srcRect t="1733" r="770"/>
          <a:stretch/>
        </p:blipFill>
        <p:spPr>
          <a:xfrm>
            <a:off x="4650381" y="5490779"/>
            <a:ext cx="3457306" cy="7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b="144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10720552" y="-2"/>
            <a:ext cx="1471448" cy="685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104" y="97944"/>
            <a:ext cx="1292772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31" y="-25534"/>
            <a:ext cx="1168638" cy="657359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6674069"/>
            <a:ext cx="12192000" cy="183931"/>
          </a:xfrm>
          <a:prstGeom prst="rect">
            <a:avLst/>
          </a:prstGeom>
          <a:solidFill>
            <a:srgbClr val="069169"/>
          </a:solidFill>
          <a:ln>
            <a:solidFill>
              <a:srgbClr val="069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90" y="85757"/>
            <a:ext cx="1292772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b="144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-149358"/>
            <a:ext cx="1848970" cy="1040046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1557000" y="666801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F-DI-04 – V3</a:t>
            </a:r>
          </a:p>
        </p:txBody>
      </p:sp>
    </p:spTree>
    <p:extLst>
      <p:ext uri="{BB962C8B-B14F-4D97-AF65-F5344CB8AC3E}">
        <p14:creationId xmlns:p14="http://schemas.microsoft.com/office/powerpoint/2010/main" val="38418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idx="18"/>
          </p:nvPr>
        </p:nvSpPr>
        <p:spPr>
          <a:xfrm>
            <a:off x="5662543" y="1136007"/>
            <a:ext cx="6379085" cy="745460"/>
          </a:xfrm>
        </p:spPr>
        <p:txBody>
          <a:bodyPr/>
          <a:lstStyle/>
          <a:p>
            <a:pPr algn="ctr"/>
            <a:r>
              <a:rPr lang="es-CO" sz="2400" b="1" dirty="0"/>
              <a:t>INSTRUCTIVO DE USUARIO PARA EL CARGUE DE LA OFERTA TECNICA Y ECONÓMICA MEDIANTE LA PLATAFORMA TECNOLÓGICA </a:t>
            </a:r>
          </a:p>
          <a:p>
            <a:pPr algn="ctr"/>
            <a:endParaRPr lang="es-CO" sz="2400" b="1" dirty="0"/>
          </a:p>
          <a:p>
            <a:pPr algn="ctr"/>
            <a:r>
              <a:rPr lang="es-CO" sz="2400" b="1" dirty="0" smtClean="0"/>
              <a:t>SELECCIÓN DEL INTERVENTOR - CONVOCATORIA PÚBLICA UPME 08-2021 </a:t>
            </a:r>
            <a:r>
              <a:rPr lang="es-MX" sz="2400" b="1" dirty="0" smtClean="0"/>
              <a:t>DISEÑO</a:t>
            </a:r>
            <a:r>
              <a:rPr lang="es-MX" sz="2400" b="1" dirty="0"/>
              <a:t>, ADQUISICIÓN DE LOS SUMINISTROS, CONSTRUCCIÓN, OPERACIÓN Y MANTENIMIENTO DE LA NUEVA SUBESTACIÓN LA PAZ 230 </a:t>
            </a:r>
            <a:r>
              <a:rPr lang="es-MX" sz="2400" b="1" dirty="0" err="1"/>
              <a:t>kV</a:t>
            </a:r>
            <a:r>
              <a:rPr lang="es-MX" sz="2400" b="1" dirty="0"/>
              <a:t> Y </a:t>
            </a:r>
            <a:r>
              <a:rPr lang="es-MX" sz="2400" b="1" dirty="0" smtClean="0"/>
              <a:t>LÍNEAS </a:t>
            </a:r>
            <a:r>
              <a:rPr lang="es-MX" sz="2400" b="1" dirty="0"/>
              <a:t>DE TRANSMISIÓN ASOCIADAS</a:t>
            </a:r>
            <a:endParaRPr lang="es-CO" sz="2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12"/>
            <a:ext cx="1840478" cy="10352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2527"/>
            <a:ext cx="5325035" cy="4268252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89" y="5499017"/>
            <a:ext cx="3459095" cy="7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Registro Datos de Información de Identificación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112981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completar la información de identificación del Oferente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400562" y="6050496"/>
            <a:ext cx="40790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Finalizado el ingreso de datos, hacer clic en este campo para guardar la información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95" t="7583"/>
          <a:stretch/>
        </p:blipFill>
        <p:spPr>
          <a:xfrm>
            <a:off x="379561" y="1449811"/>
            <a:ext cx="4054415" cy="52209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52" y="1449812"/>
            <a:ext cx="3297452" cy="45730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3" y="795903"/>
            <a:ext cx="2768870" cy="333908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6374920" y="5582936"/>
            <a:ext cx="983411" cy="4399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56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Registro Accionista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Si el Oferente es un Consorcio, deberá completar la siguiente información para cada uno de los accionistas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8432321" y="5664734"/>
            <a:ext cx="337580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Finalizado el ingreso de datos, hacer clic en este campo para guardar la información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8432321" y="2514578"/>
            <a:ext cx="3355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Registrada la información, en la página principal aparecerá resumen de los datos de los accionistas ingresados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21" t="3194" r="52124" b="40057"/>
          <a:stretch/>
        </p:blipFill>
        <p:spPr>
          <a:xfrm>
            <a:off x="8298611" y="69641"/>
            <a:ext cx="2078966" cy="8536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69" y="1326072"/>
            <a:ext cx="3487139" cy="53428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312" y="1326072"/>
            <a:ext cx="3534134" cy="5289460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4514312" y="6126399"/>
            <a:ext cx="983411" cy="4399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/>
          <p:cNvSpPr/>
          <p:nvPr/>
        </p:nvSpPr>
        <p:spPr>
          <a:xfrm>
            <a:off x="6438421" y="6224628"/>
            <a:ext cx="1993900" cy="13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88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04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12773" y="2301009"/>
            <a:ext cx="5957848" cy="1417084"/>
          </a:xfrm>
        </p:spPr>
        <p:txBody>
          <a:bodyPr/>
          <a:lstStyle/>
          <a:p>
            <a:r>
              <a:rPr lang="es-CO" dirty="0"/>
              <a:t>REGISTRO DE </a:t>
            </a:r>
          </a:p>
          <a:p>
            <a:r>
              <a:rPr lang="es-CO" dirty="0"/>
              <a:t>OFERTA TÉCNICA Y </a:t>
            </a:r>
          </a:p>
          <a:p>
            <a:r>
              <a:rPr lang="es-CO" dirty="0"/>
              <a:t>OFERTA ECONÓMICA</a:t>
            </a:r>
          </a:p>
        </p:txBody>
      </p:sp>
    </p:spTree>
    <p:extLst>
      <p:ext uri="{BB962C8B-B14F-4D97-AF65-F5344CB8AC3E}">
        <p14:creationId xmlns:p14="http://schemas.microsoft.com/office/powerpoint/2010/main" val="32420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Registro la Oferta Técnica y la Oferta Económica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aparecerá un resumen de la información ingresada y se habilitará el campo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“Ver Requisitos”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para ingresar los documentos de la Oferta Técnica y de la Oferta Económica.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331143" y="5016520"/>
            <a:ext cx="5119645" cy="153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Propuesta Económica debe ingresarse en formato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2: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se pueden ingresar en formato PDF o comprimidos en formato .ZIP, de acuerdo a lo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solicitado. Max 100MB</a:t>
            </a:r>
            <a:endParaRPr lang="es-CO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6308789" y="5082422"/>
            <a:ext cx="5002449" cy="1040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3: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hasta que el Oferente de clic “</a:t>
            </a:r>
            <a:r>
              <a:rPr lang="es-CO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Presentar Oferta/Propuesta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página principal, se registrará la presentación de la Oferta.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5" y="1745664"/>
            <a:ext cx="6797179" cy="1217405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6167650" y="2537596"/>
            <a:ext cx="5211546" cy="584775"/>
            <a:chOff x="4252417" y="2013715"/>
            <a:chExt cx="7751741" cy="1405792"/>
          </a:xfrm>
        </p:grpSpPr>
        <p:sp>
          <p:nvSpPr>
            <p:cNvPr id="9" name="Flecha derecha 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263738" y="2013715"/>
              <a:ext cx="6740420" cy="1405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Click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 este botón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15" y="3047126"/>
            <a:ext cx="8246075" cy="107607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6847568" y="3277419"/>
            <a:ext cx="5075622" cy="584775"/>
            <a:chOff x="4252417" y="1895735"/>
            <a:chExt cx="7751741" cy="709603"/>
          </a:xfrm>
        </p:grpSpPr>
        <p:sp>
          <p:nvSpPr>
            <p:cNvPr id="17" name="Flecha derecha 16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263739" y="1895735"/>
              <a:ext cx="6740419" cy="709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Click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 este Botón para Ingresar </a:t>
              </a:r>
            </a:p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los Documentos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790616" y="4034738"/>
            <a:ext cx="6000588" cy="390123"/>
            <a:chOff x="4252417" y="1895735"/>
            <a:chExt cx="7751741" cy="390123"/>
          </a:xfrm>
        </p:grpSpPr>
        <p:sp>
          <p:nvSpPr>
            <p:cNvPr id="22" name="Flecha derecha 21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263739" y="1895735"/>
              <a:ext cx="67404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Botón de confirmación presentar Oferta.</a:t>
              </a:r>
              <a:endPara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3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Registro la Oferta Técnica y la Oferta Económica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cada uno de los documentos, se debe cargar un archivo .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4491" y="1722944"/>
            <a:ext cx="11066451" cy="3668368"/>
            <a:chOff x="424491" y="1722944"/>
            <a:chExt cx="11066451" cy="3668368"/>
          </a:xfrm>
        </p:grpSpPr>
        <p:sp>
          <p:nvSpPr>
            <p:cNvPr id="16" name="Flecha derecha 15"/>
            <p:cNvSpPr/>
            <p:nvPr/>
          </p:nvSpPr>
          <p:spPr>
            <a:xfrm rot="5400000">
              <a:off x="5255483" y="3603974"/>
              <a:ext cx="478723" cy="2103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24491" y="1722944"/>
              <a:ext cx="10867765" cy="2560587"/>
              <a:chOff x="424491" y="1653935"/>
              <a:chExt cx="10867765" cy="2560587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4491" y="1653935"/>
                <a:ext cx="5644987" cy="1839763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7237" y="1780726"/>
                <a:ext cx="3925019" cy="2433796"/>
              </a:xfrm>
              <a:prstGeom prst="rect">
                <a:avLst/>
              </a:prstGeom>
            </p:spPr>
          </p:pic>
          <p:sp>
            <p:nvSpPr>
              <p:cNvPr id="12" name="Rectángulo redondeado 11"/>
              <p:cNvSpPr/>
              <p:nvPr/>
            </p:nvSpPr>
            <p:spPr>
              <a:xfrm>
                <a:off x="4920213" y="2997624"/>
                <a:ext cx="1149265" cy="427063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>
                <a:off x="7367237" y="3483633"/>
                <a:ext cx="1149265" cy="427063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5" name="Rectángulo 14"/>
            <p:cNvSpPr/>
            <p:nvPr/>
          </p:nvSpPr>
          <p:spPr>
            <a:xfrm>
              <a:off x="2613805" y="3855592"/>
              <a:ext cx="3455674" cy="64633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Ingresar en 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“Registrar” </a:t>
              </a:r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para cargar los documentos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367237" y="4467982"/>
              <a:ext cx="4123705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Finalizado cargue de los documentos, hacer clic en este campo para guardar la información</a:t>
              </a:r>
              <a:endParaRPr lang="es-CO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lecha derecha 18"/>
            <p:cNvSpPr/>
            <p:nvPr/>
          </p:nvSpPr>
          <p:spPr>
            <a:xfrm rot="5400000">
              <a:off x="7702507" y="4123444"/>
              <a:ext cx="478723" cy="2103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errar llave 8"/>
            <p:cNvSpPr/>
            <p:nvPr/>
          </p:nvSpPr>
          <p:spPr>
            <a:xfrm>
              <a:off x="6538933" y="1722944"/>
              <a:ext cx="293188" cy="2256761"/>
            </a:xfrm>
            <a:prstGeom prst="rightBrac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7055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31143" y="882881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adjuntar la documentación solicitada en cada uno de los campos, de acuerdo con el numeral 9 del Anexo 3 de los DSI y las respectivas Adendas de la Convocatoria Pública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744778" y="2265908"/>
            <a:ext cx="6000588" cy="584775"/>
            <a:chOff x="4252417" y="1919329"/>
            <a:chExt cx="7751741" cy="584775"/>
          </a:xfrm>
        </p:grpSpPr>
        <p:sp>
          <p:nvSpPr>
            <p:cNvPr id="14" name="Flecha derecha 13"/>
            <p:cNvSpPr/>
            <p:nvPr/>
          </p:nvSpPr>
          <p:spPr>
            <a:xfrm>
              <a:off x="4252417" y="210500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263739" y="1919329"/>
              <a:ext cx="67404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Formulario 1 - Carta de Presentación</a:t>
              </a: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744778" y="3079023"/>
            <a:ext cx="6000588" cy="584775"/>
            <a:chOff x="4252417" y="1895735"/>
            <a:chExt cx="7751741" cy="584775"/>
          </a:xfrm>
        </p:grpSpPr>
        <p:sp>
          <p:nvSpPr>
            <p:cNvPr id="19" name="Flecha derecha 1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263739" y="1895735"/>
              <a:ext cx="67404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Póliza o Garantía de seriedad</a:t>
              </a: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744778" y="3835502"/>
            <a:ext cx="6000588" cy="830997"/>
            <a:chOff x="4252417" y="1895733"/>
            <a:chExt cx="7751741" cy="830997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9" y="1895733"/>
              <a:ext cx="67404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comprobante de 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Pago de la Prima de la garantía de la seriedad de la Oferta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</p:txBody>
        </p:sp>
      </p:grpSp>
      <p:sp>
        <p:nvSpPr>
          <p:cNvPr id="36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Documentos Sobre No. 1 – Oferta Técnica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744778" y="4583689"/>
            <a:ext cx="6000588" cy="1569660"/>
            <a:chOff x="5744778" y="3910834"/>
            <a:chExt cx="6000588" cy="1569660"/>
          </a:xfrm>
        </p:grpSpPr>
        <p:grpSp>
          <p:nvGrpSpPr>
            <p:cNvPr id="28" name="Grupo 27"/>
            <p:cNvGrpSpPr/>
            <p:nvPr/>
          </p:nvGrpSpPr>
          <p:grpSpPr>
            <a:xfrm>
              <a:off x="5744778" y="3910834"/>
              <a:ext cx="6000588" cy="1569660"/>
              <a:chOff x="4252417" y="1772415"/>
              <a:chExt cx="7751741" cy="1569660"/>
            </a:xfrm>
          </p:grpSpPr>
          <p:sp>
            <p:nvSpPr>
              <p:cNvPr id="29" name="Flecha derecha 28"/>
              <p:cNvSpPr/>
              <p:nvPr/>
            </p:nvSpPr>
            <p:spPr>
              <a:xfrm>
                <a:off x="4252417" y="2025836"/>
                <a:ext cx="1011322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5263739" y="1772415"/>
                <a:ext cx="6740419" cy="15696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Adjuntar </a:t>
                </a:r>
                <a:r>
                  <a:rPr lang="es-CO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certificado de existencia y representación legal del Oferente o de los accionistas del Consorcio. </a:t>
                </a:r>
                <a:r>
                  <a:rPr lang="es-ES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PDF</a:t>
                </a:r>
              </a:p>
              <a:p>
                <a:pPr algn="just"/>
                <a:endParaRPr lang="es-CO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Adjuntar </a:t>
                </a:r>
                <a:r>
                  <a:rPr lang="es-CO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Poder mediante el cual se designa al representante legal. </a:t>
                </a:r>
                <a:r>
                  <a:rPr lang="es-ES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ES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PDF</a:t>
                </a:r>
                <a:endPara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Flecha derecha 48"/>
            <p:cNvSpPr/>
            <p:nvPr/>
          </p:nvSpPr>
          <p:spPr>
            <a:xfrm>
              <a:off x="5744778" y="4981469"/>
              <a:ext cx="782860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43" y="1713470"/>
            <a:ext cx="5265589" cy="42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31143" y="882881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adjuntar la documentación solicitada en cada uno de los campos, de acuerdo con el numeral 9 del Anexo 3 de los DSI y las respectivas Adendas de la Convocatoria Pública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744778" y="2315434"/>
            <a:ext cx="6000588" cy="584775"/>
            <a:chOff x="4252417" y="2013715"/>
            <a:chExt cx="7751741" cy="584775"/>
          </a:xfrm>
        </p:grpSpPr>
        <p:sp>
          <p:nvSpPr>
            <p:cNvPr id="14" name="Flecha derecha 13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263739" y="2013715"/>
              <a:ext cx="67404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la Carta de Presentación (formulario No. 1) </a:t>
              </a: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</p:txBody>
        </p:sp>
      </p:grpSp>
      <p:sp>
        <p:nvSpPr>
          <p:cNvPr id="36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Documentos Sobre No. 1 – Oferta Técnica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5363" b="75783"/>
          <a:stretch/>
        </p:blipFill>
        <p:spPr>
          <a:xfrm>
            <a:off x="331143" y="1661112"/>
            <a:ext cx="5413635" cy="4696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3" y="2071032"/>
            <a:ext cx="5413635" cy="3277345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744778" y="3001125"/>
            <a:ext cx="6000588" cy="2308324"/>
            <a:chOff x="5744778" y="3001125"/>
            <a:chExt cx="6000588" cy="2308324"/>
          </a:xfrm>
        </p:grpSpPr>
        <p:grpSp>
          <p:nvGrpSpPr>
            <p:cNvPr id="7" name="Grupo 6"/>
            <p:cNvGrpSpPr/>
            <p:nvPr/>
          </p:nvGrpSpPr>
          <p:grpSpPr>
            <a:xfrm>
              <a:off x="5744778" y="3001125"/>
              <a:ext cx="6000588" cy="2308324"/>
              <a:chOff x="5744778" y="3945338"/>
              <a:chExt cx="6000588" cy="2308324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5744778" y="3945338"/>
                <a:ext cx="6000588" cy="2308324"/>
                <a:chOff x="4252417" y="1806919"/>
                <a:chExt cx="7751741" cy="2308324"/>
              </a:xfrm>
            </p:grpSpPr>
            <p:sp>
              <p:nvSpPr>
                <p:cNvPr id="29" name="Flecha derecha 28"/>
                <p:cNvSpPr/>
                <p:nvPr/>
              </p:nvSpPr>
              <p:spPr>
                <a:xfrm>
                  <a:off x="4252417" y="2025836"/>
                  <a:ext cx="1011322" cy="205731"/>
                </a:xfrm>
                <a:prstGeom prst="right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Rectángulo 29"/>
                <p:cNvSpPr/>
                <p:nvPr/>
              </p:nvSpPr>
              <p:spPr>
                <a:xfrm>
                  <a:off x="5263739" y="1806919"/>
                  <a:ext cx="6740419" cy="230832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s-E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Adjuntar </a:t>
                  </a:r>
                  <a:r>
                    <a:rPr lang="es-CO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certificado de existencia y representación legal del Oferente o de los accionistas del Consorcio. </a:t>
                  </a:r>
                  <a:r>
                    <a:rPr lang="es-ES" sz="1600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 PDF</a:t>
                  </a:r>
                </a:p>
                <a:p>
                  <a:pPr algn="just"/>
                  <a:endParaRPr lang="es-E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s-E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Adjuntar </a:t>
                  </a:r>
                  <a:r>
                    <a:rPr lang="es-CO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Poder mediante el cual se designa al representante legal. </a:t>
                  </a:r>
                  <a:r>
                    <a:rPr lang="es-ES" sz="1600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 PDF</a:t>
                  </a:r>
                </a:p>
                <a:p>
                  <a:pPr algn="just"/>
                  <a:endParaRPr lang="es-E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s-CO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Adjuntar certificado de aportes parafiscales y seguridad social. </a:t>
                  </a:r>
                  <a:r>
                    <a:rPr lang="es-ES" sz="1600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 </a:t>
                  </a:r>
                  <a:r>
                    <a:rPr lang="es-ES" sz="1600" b="1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PDF</a:t>
                  </a:r>
                  <a:endParaRPr lang="es-ES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Flecha derecha 48"/>
              <p:cNvSpPr/>
              <p:nvPr/>
            </p:nvSpPr>
            <p:spPr>
              <a:xfrm>
                <a:off x="5744778" y="5050736"/>
                <a:ext cx="782860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1" name="Flecha derecha 20"/>
            <p:cNvSpPr/>
            <p:nvPr/>
          </p:nvSpPr>
          <p:spPr>
            <a:xfrm>
              <a:off x="5744778" y="4890138"/>
              <a:ext cx="782860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237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31143" y="882881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adjuntar la documentación solicitada en cada uno de los campos, de acuerdo con el numeral 9 del Anexo 3 de los DSI y las respectivas Adendas de la Convocatoria Pública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744778" y="2315434"/>
            <a:ext cx="6000588" cy="584775"/>
            <a:chOff x="4252417" y="2013715"/>
            <a:chExt cx="7751741" cy="584775"/>
          </a:xfrm>
        </p:grpSpPr>
        <p:sp>
          <p:nvSpPr>
            <p:cNvPr id="14" name="Flecha derecha 13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263739" y="2013715"/>
              <a:ext cx="67404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Formulario No. 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– HHM</a:t>
              </a: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</p:txBody>
        </p:sp>
      </p:grpSp>
      <p:sp>
        <p:nvSpPr>
          <p:cNvPr id="36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Documentos Sobre No. 1 – Oferta Técnica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5363" b="75783"/>
          <a:stretch/>
        </p:blipFill>
        <p:spPr>
          <a:xfrm>
            <a:off x="331143" y="1661112"/>
            <a:ext cx="5413635" cy="469613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744778" y="2983359"/>
            <a:ext cx="6000588" cy="584775"/>
            <a:chOff x="4252417" y="2013715"/>
            <a:chExt cx="7751741" cy="584775"/>
          </a:xfrm>
        </p:grpSpPr>
        <p:sp>
          <p:nvSpPr>
            <p:cNvPr id="19" name="Flecha derecha 1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263739" y="2013715"/>
              <a:ext cx="67404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Formulario No. 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– Contratos en ejecución</a:t>
              </a: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744778" y="3593092"/>
            <a:ext cx="6000588" cy="1815882"/>
            <a:chOff x="4252417" y="2124391"/>
            <a:chExt cx="7751741" cy="1815882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315141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9" y="2124391"/>
              <a:ext cx="6740419" cy="18158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Metodología de la Oferta. </a:t>
              </a:r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  <a:p>
              <a:pPr algn="just"/>
              <a:endParaRPr lang="es-E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Organigrama. </a:t>
              </a:r>
              <a:r>
                <a:rPr lang="es-ES" sz="16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PDF</a:t>
              </a:r>
            </a:p>
            <a:p>
              <a:pPr algn="just"/>
              <a:endPara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s-E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Cronograma. </a:t>
              </a:r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lang="es-ES" sz="16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PDF</a:t>
              </a:r>
              <a:endPara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lecha derecha 25"/>
          <p:cNvSpPr/>
          <p:nvPr/>
        </p:nvSpPr>
        <p:spPr>
          <a:xfrm>
            <a:off x="5704570" y="4478096"/>
            <a:ext cx="782860" cy="2057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9A41FD36-D252-5545-99ED-8A2627EFABB5}"/>
              </a:ext>
            </a:extLst>
          </p:cNvPr>
          <p:cNvSpPr/>
          <p:nvPr/>
        </p:nvSpPr>
        <p:spPr>
          <a:xfrm>
            <a:off x="5664363" y="5302297"/>
            <a:ext cx="782860" cy="2057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0" y="2255943"/>
            <a:ext cx="5424645" cy="3867150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5664363" y="5779393"/>
            <a:ext cx="6000587" cy="338554"/>
            <a:chOff x="4252417" y="2013715"/>
            <a:chExt cx="7751738" cy="338554"/>
          </a:xfrm>
        </p:grpSpPr>
        <p:sp>
          <p:nvSpPr>
            <p:cNvPr id="27" name="Flecha derecha 26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5263738" y="2013715"/>
              <a:ext cx="67404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certificado de Calidad.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3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31143" y="882881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adjuntar la documentación solicitada en cada uno de los campos, de acuerdo con el numeral 9 del Anexo 3 de los DSI y las respectivas Adendas de la Convocatoria Pública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744778" y="2315434"/>
            <a:ext cx="6000588" cy="584775"/>
            <a:chOff x="4252417" y="2013715"/>
            <a:chExt cx="7751741" cy="584775"/>
          </a:xfrm>
        </p:grpSpPr>
        <p:sp>
          <p:nvSpPr>
            <p:cNvPr id="14" name="Flecha derecha 13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263739" y="2013715"/>
              <a:ext cx="67404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Formulario No. 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– Valor de la interventoría</a:t>
              </a: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</p:txBody>
        </p:sp>
      </p:grpSp>
      <p:sp>
        <p:nvSpPr>
          <p:cNvPr id="36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Documentos Sobre No. 2 – Oferta Económica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744778" y="3188562"/>
            <a:ext cx="6000588" cy="2308324"/>
            <a:chOff x="5744778" y="3576738"/>
            <a:chExt cx="6000588" cy="2308324"/>
          </a:xfrm>
        </p:grpSpPr>
        <p:grpSp>
          <p:nvGrpSpPr>
            <p:cNvPr id="31" name="Grupo 30"/>
            <p:cNvGrpSpPr/>
            <p:nvPr/>
          </p:nvGrpSpPr>
          <p:grpSpPr>
            <a:xfrm>
              <a:off x="5744778" y="3576738"/>
              <a:ext cx="6000588" cy="2308324"/>
              <a:chOff x="4252417" y="2212778"/>
              <a:chExt cx="7751741" cy="2308324"/>
            </a:xfrm>
          </p:grpSpPr>
          <p:sp>
            <p:nvSpPr>
              <p:cNvPr id="32" name="Flecha derecha 31"/>
              <p:cNvSpPr/>
              <p:nvPr/>
            </p:nvSpPr>
            <p:spPr>
              <a:xfrm>
                <a:off x="4252417" y="2303968"/>
                <a:ext cx="1011322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5263739" y="2212778"/>
                <a:ext cx="6740419" cy="230832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O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Adjuntar Documentos </a:t>
                </a:r>
                <a:r>
                  <a:rPr lang="es-CO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financieros. </a:t>
                </a:r>
                <a:r>
                  <a:rPr lang="es-ES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PDF</a:t>
                </a:r>
              </a:p>
              <a:p>
                <a:pPr algn="just"/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Adjuntar copia de la tarjeta del contador o del revisor </a:t>
                </a:r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fiscal. </a:t>
                </a:r>
                <a:r>
                  <a:rPr lang="es-ES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ES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PDF</a:t>
                </a:r>
              </a:p>
              <a:p>
                <a:pPr algn="just"/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Adjuntar </a:t>
                </a: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certificado de antecedentes </a:t>
                </a:r>
                <a:r>
                  <a:rPr lang="es-E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disciplinarios. </a:t>
                </a:r>
                <a:r>
                  <a:rPr lang="es-ES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ES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PDF</a:t>
                </a:r>
                <a:endPara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Flecha derecha 27"/>
            <p:cNvSpPr/>
            <p:nvPr/>
          </p:nvSpPr>
          <p:spPr>
            <a:xfrm>
              <a:off x="5744778" y="5362837"/>
              <a:ext cx="782860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5744778" y="4403462"/>
              <a:ext cx="782860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44" y="5645996"/>
            <a:ext cx="1428646" cy="606989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331143" y="5596044"/>
            <a:ext cx="1428647" cy="6673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Flecha derecha 33"/>
          <p:cNvSpPr/>
          <p:nvPr/>
        </p:nvSpPr>
        <p:spPr>
          <a:xfrm>
            <a:off x="1837855" y="5847192"/>
            <a:ext cx="704796" cy="18932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2620716" y="5391085"/>
            <a:ext cx="215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Finalizado el cargue de los documentos, 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podrá regresar a la página principal.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6" y="2108795"/>
            <a:ext cx="5474179" cy="31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b="1" dirty="0">
                <a:solidFill>
                  <a:srgbClr val="069169"/>
                </a:solidFill>
              </a:rPr>
              <a:t>Confirmar </a:t>
            </a:r>
            <a:r>
              <a:rPr lang="es-CO" sz="3200" dirty="0"/>
              <a:t>Oferta Técnica y la Oferta Económica</a:t>
            </a:r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/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registrada y verificada la información,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deberá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“Presentar Oferta/Propuesta”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y posteriormente aceptar los términos para enviar a la UPME.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1675" y="5321090"/>
            <a:ext cx="1099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enviará correo notificando el envío de información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Finalizado el proceso, el oferente no podrá realizar cambios en la información registrada. La Oferta Técnica y la Oferta Económica quedarán en proceso de verificación y evaluación por parte de la UPME.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447201" y="1694321"/>
            <a:ext cx="6416290" cy="1082662"/>
            <a:chOff x="2514238" y="1694088"/>
            <a:chExt cx="6416290" cy="108266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238" y="1694088"/>
              <a:ext cx="6282215" cy="1026364"/>
            </a:xfrm>
            <a:prstGeom prst="rect">
              <a:avLst/>
            </a:prstGeom>
          </p:spPr>
        </p:pic>
        <p:sp>
          <p:nvSpPr>
            <p:cNvPr id="19" name="Rectángulo redondeado 18"/>
            <p:cNvSpPr/>
            <p:nvPr/>
          </p:nvSpPr>
          <p:spPr>
            <a:xfrm>
              <a:off x="6851680" y="2307176"/>
              <a:ext cx="2078848" cy="46957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8562" y="2949476"/>
            <a:ext cx="11065171" cy="2371614"/>
            <a:chOff x="792375" y="3076716"/>
            <a:chExt cx="11065171" cy="2371614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2375" y="3076716"/>
              <a:ext cx="11065171" cy="22266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2" name="Grupo 11"/>
            <p:cNvGrpSpPr/>
            <p:nvPr/>
          </p:nvGrpSpPr>
          <p:grpSpPr>
            <a:xfrm>
              <a:off x="2793704" y="4617333"/>
              <a:ext cx="7103759" cy="830997"/>
              <a:chOff x="2057494" y="4597460"/>
              <a:chExt cx="7103759" cy="830997"/>
            </a:xfrm>
          </p:grpSpPr>
          <p:sp>
            <p:nvSpPr>
              <p:cNvPr id="16" name="Flecha derecha 15"/>
              <p:cNvSpPr/>
              <p:nvPr/>
            </p:nvSpPr>
            <p:spPr>
              <a:xfrm>
                <a:off x="2057494" y="4812934"/>
                <a:ext cx="1011321" cy="200025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3068815" y="4597460"/>
                <a:ext cx="60924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O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Al hacer clic se registrara la información de la Oferta Técnica y de la Oferta Económica</a:t>
                </a:r>
              </a:p>
              <a:p>
                <a:pPr algn="just"/>
                <a:endParaRPr lang="es-CO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10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>
                <a:solidFill>
                  <a:srgbClr val="069169"/>
                </a:solidFill>
              </a:rPr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334963" y="939799"/>
            <a:ext cx="11459104" cy="5564031"/>
          </a:xfrm>
        </p:spPr>
        <p:txBody>
          <a:bodyPr/>
          <a:lstStyle/>
          <a:p>
            <a:pPr marL="342900" indent="-342900" algn="just">
              <a:buAutoNum type="arabicPeriod"/>
            </a:pPr>
            <a:endParaRPr lang="es-CO" dirty="0"/>
          </a:p>
          <a:p>
            <a:pPr marL="0" indent="0" algn="ctr">
              <a:buNone/>
            </a:pPr>
            <a:endParaRPr lang="es-CO" b="1" dirty="0"/>
          </a:p>
          <a:p>
            <a:pPr marL="0" indent="0" algn="ctr">
              <a:buNone/>
            </a:pPr>
            <a:endParaRPr lang="es-CO" b="1" dirty="0"/>
          </a:p>
          <a:p>
            <a:pPr marL="0" indent="0" algn="ctr">
              <a:buNone/>
            </a:pPr>
            <a:r>
              <a:rPr lang="es-CO" dirty="0"/>
              <a:t>El presente instructivo tiene como objeto presentar el procedimiento paso a paso para el registro exitoso de la información de la Oferta Técnica y la Oferta Económica en la Plataforma Tecnológica para la selección del interventor de la </a:t>
            </a:r>
            <a:r>
              <a:rPr lang="pt-BR" dirty="0"/>
              <a:t>Convocatoria Pública </a:t>
            </a:r>
            <a:r>
              <a:rPr lang="es-CO" dirty="0" smtClean="0"/>
              <a:t>UPME 08-2021 </a:t>
            </a:r>
            <a:r>
              <a:rPr lang="es-MX" dirty="0" smtClean="0"/>
              <a:t>DISEÑO</a:t>
            </a:r>
            <a:r>
              <a:rPr lang="es-MX" dirty="0"/>
              <a:t>, ADQUISICIÓN DE LOS SUMINISTROS, CONSTRUCCIÓN, OPERACIÓN Y MANTENIMIENTO DE LA NUEVA SUBESTACIÓN LA PAZ 230 </a:t>
            </a:r>
            <a:r>
              <a:rPr lang="es-MX" dirty="0" err="1"/>
              <a:t>kV</a:t>
            </a:r>
            <a:r>
              <a:rPr lang="es-MX" dirty="0"/>
              <a:t> Y </a:t>
            </a:r>
            <a:r>
              <a:rPr lang="es-MX" dirty="0" smtClean="0"/>
              <a:t>LÍNEAS </a:t>
            </a:r>
            <a:r>
              <a:rPr lang="es-MX" dirty="0"/>
              <a:t>DE TRANSMISIÓN ASOCIADAS</a:t>
            </a:r>
            <a:endParaRPr lang="pt-BR" dirty="0"/>
          </a:p>
          <a:p>
            <a:pPr marL="0" indent="0">
              <a:buNone/>
            </a:pPr>
            <a:endParaRPr lang="es-CO" dirty="0"/>
          </a:p>
          <a:p>
            <a:pPr marL="0" indent="0" algn="just">
              <a:buNone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881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05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68377" y="2498233"/>
            <a:ext cx="5957848" cy="1022636"/>
          </a:xfrm>
        </p:spPr>
        <p:txBody>
          <a:bodyPr/>
          <a:lstStyle/>
          <a:p>
            <a:r>
              <a:rPr lang="es-CO" dirty="0"/>
              <a:t>CORRECCIÓN DE FALLAS SUBSANABLES</a:t>
            </a:r>
          </a:p>
        </p:txBody>
      </p:sp>
    </p:spTree>
    <p:extLst>
      <p:ext uri="{BB962C8B-B14F-4D97-AF65-F5344CB8AC3E}">
        <p14:creationId xmlns:p14="http://schemas.microsoft.com/office/powerpoint/2010/main" val="17454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dirty="0"/>
              <a:t> Corrección de fallas subsanables</a:t>
            </a:r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O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 inscrito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notificará si es necesario corregir fallas subsanables, para lo cual se debe ingresar nuevamente a la Plataforma Tecnológica y en “Ver Requisitos” el Oferente podrá subsanar lo solicitado.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0" y="4068331"/>
            <a:ext cx="6724320" cy="1194239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35003" y="3504970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Posteriormente, se debe ingresar el archivo con las subsanaciones realizadas:</a:t>
            </a:r>
          </a:p>
        </p:txBody>
      </p:sp>
      <p:sp>
        <p:nvSpPr>
          <p:cNvPr id="26" name="Flecha derecha 25"/>
          <p:cNvSpPr/>
          <p:nvPr/>
        </p:nvSpPr>
        <p:spPr>
          <a:xfrm>
            <a:off x="7124780" y="4777377"/>
            <a:ext cx="485767" cy="12040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7610547" y="3876453"/>
            <a:ext cx="4345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almacenado: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puede verificar el archivo cargado por el Oferente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Permite cargar el/los nuevo(s) documento (s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las realizadas por UPME en el proceso de evaluación.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subsanar: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estado asignado por la UPME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3" y="2055479"/>
            <a:ext cx="6797179" cy="1217405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6191412" y="2672503"/>
            <a:ext cx="6000588" cy="584775"/>
            <a:chOff x="4252417" y="1919329"/>
            <a:chExt cx="7751741" cy="584775"/>
          </a:xfrm>
        </p:grpSpPr>
        <p:sp>
          <p:nvSpPr>
            <p:cNvPr id="18" name="Flecha derecha 17"/>
            <p:cNvSpPr/>
            <p:nvPr/>
          </p:nvSpPr>
          <p:spPr>
            <a:xfrm>
              <a:off x="4252417" y="210500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263739" y="1919329"/>
              <a:ext cx="67404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Hacer </a:t>
              </a:r>
              <a:r>
                <a:rPr lang="es-E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Clik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para subsanar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9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dirty="0"/>
              <a:t> Corrección de fallas subsanables</a:t>
            </a:r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finalice la corrección de las fallas subsanables, debe Confirmar el proceso: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35003" y="1296740"/>
            <a:ext cx="10956974" cy="1169644"/>
            <a:chOff x="335003" y="1124217"/>
            <a:chExt cx="10956974" cy="116964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003" y="1124217"/>
              <a:ext cx="3193201" cy="1169644"/>
            </a:xfrm>
            <a:prstGeom prst="rect">
              <a:avLst/>
            </a:prstGeom>
          </p:spPr>
        </p:pic>
        <p:grpSp>
          <p:nvGrpSpPr>
            <p:cNvPr id="19" name="Grupo 18"/>
            <p:cNvGrpSpPr/>
            <p:nvPr/>
          </p:nvGrpSpPr>
          <p:grpSpPr>
            <a:xfrm>
              <a:off x="3890099" y="1201848"/>
              <a:ext cx="7401878" cy="338554"/>
              <a:chOff x="4252417" y="2013715"/>
              <a:chExt cx="9561970" cy="338554"/>
            </a:xfrm>
          </p:grpSpPr>
          <p:sp>
            <p:nvSpPr>
              <p:cNvPr id="20" name="Flecha derecha 19"/>
              <p:cNvSpPr/>
              <p:nvPr/>
            </p:nvSpPr>
            <p:spPr>
              <a:xfrm>
                <a:off x="4252417" y="2080127"/>
                <a:ext cx="1011322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5263739" y="2013715"/>
                <a:ext cx="8550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Vuelve a la pagina principal, sin confirmar la finalización del proceso</a:t>
                </a:r>
                <a:endPara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3890099" y="1801810"/>
              <a:ext cx="7401878" cy="338554"/>
              <a:chOff x="4252417" y="2013715"/>
              <a:chExt cx="9561970" cy="338554"/>
            </a:xfrm>
          </p:grpSpPr>
          <p:sp>
            <p:nvSpPr>
              <p:cNvPr id="25" name="Flecha derecha 24"/>
              <p:cNvSpPr/>
              <p:nvPr/>
            </p:nvSpPr>
            <p:spPr>
              <a:xfrm>
                <a:off x="4252417" y="2080127"/>
                <a:ext cx="1011322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5263739" y="2013715"/>
                <a:ext cx="8550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Confirma la finalización de la corrección de las fallas subsanables</a:t>
                </a:r>
                <a:endPara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Rectángulo 26"/>
          <p:cNvSpPr/>
          <p:nvPr/>
        </p:nvSpPr>
        <p:spPr>
          <a:xfrm>
            <a:off x="309124" y="2700662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de clic en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“finalizar subsanación de documentos”,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debe Confirmar el proceso: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3" y="3172816"/>
            <a:ext cx="10586039" cy="1769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ángulo 27"/>
          <p:cNvSpPr/>
          <p:nvPr/>
        </p:nvSpPr>
        <p:spPr>
          <a:xfrm>
            <a:off x="295119" y="5178161"/>
            <a:ext cx="1099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enviará correo notificando el envío de información.</a:t>
            </a:r>
          </a:p>
          <a:p>
            <a:pPr algn="just"/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Finalizado el proceso, el Oferente no podrá realizar cambios en la información registrada. Y continuará el proceso de  evaluación por parte de la UPME.</a:t>
            </a:r>
          </a:p>
        </p:txBody>
      </p:sp>
      <p:sp>
        <p:nvSpPr>
          <p:cNvPr id="29" name="Flecha derecha 28"/>
          <p:cNvSpPr/>
          <p:nvPr/>
        </p:nvSpPr>
        <p:spPr>
          <a:xfrm>
            <a:off x="2017030" y="4614085"/>
            <a:ext cx="1011321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3028351" y="4415357"/>
            <a:ext cx="6092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Al hacer clic se Confirma la finalización de la corrección de las fallas subsanables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01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74673" y="2687628"/>
            <a:ext cx="5957848" cy="643846"/>
          </a:xfrm>
        </p:spPr>
        <p:txBody>
          <a:bodyPr/>
          <a:lstStyle/>
          <a:p>
            <a:r>
              <a:rPr lang="es-CO" dirty="0"/>
              <a:t>SOLICITUD DE REGISTRO</a:t>
            </a:r>
          </a:p>
        </p:txBody>
      </p:sp>
    </p:spTree>
    <p:extLst>
      <p:ext uri="{BB962C8B-B14F-4D97-AF65-F5344CB8AC3E}">
        <p14:creationId xmlns:p14="http://schemas.microsoft.com/office/powerpoint/2010/main" val="38799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>
                <a:solidFill>
                  <a:srgbClr val="069169"/>
                </a:solidFill>
              </a:rPr>
              <a:t>Solicitud de Registro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quarter" idx="15"/>
          </p:nvPr>
        </p:nvSpPr>
        <p:spPr>
          <a:xfrm>
            <a:off x="334963" y="1063256"/>
            <a:ext cx="11467570" cy="5440574"/>
          </a:xfrm>
        </p:spPr>
        <p:txBody>
          <a:bodyPr/>
          <a:lstStyle/>
          <a:p>
            <a:pPr marL="0" indent="0" algn="just">
              <a:buNone/>
            </a:pPr>
            <a:r>
              <a:rPr lang="es-CO" sz="1800" dirty="0" smtClean="0"/>
              <a:t>Los </a:t>
            </a:r>
            <a:r>
              <a:rPr lang="es-CO" sz="1800" dirty="0"/>
              <a:t>interesados en participar en la Convocatoria Pública </a:t>
            </a:r>
            <a:r>
              <a:rPr lang="es-CO" sz="1800" b="1" dirty="0" smtClean="0"/>
              <a:t>UPME 08-2021 </a:t>
            </a:r>
            <a:r>
              <a:rPr lang="es-MX" sz="1800" b="1" dirty="0" smtClean="0"/>
              <a:t>DISEÑO</a:t>
            </a:r>
            <a:r>
              <a:rPr lang="es-MX" sz="1800" b="1" dirty="0"/>
              <a:t>, ADQUISICIÓN DE LOS SUMINISTROS, CONSTRUCCIÓN, OPERACIÓN Y MANTENIMIENTO DE LA NUEVA SUBESTACIÓN LA PAZ 230 </a:t>
            </a:r>
            <a:r>
              <a:rPr lang="es-MX" sz="1800" b="1" dirty="0" err="1"/>
              <a:t>kV</a:t>
            </a:r>
            <a:r>
              <a:rPr lang="es-MX" sz="1800" b="1" dirty="0"/>
              <a:t> Y </a:t>
            </a:r>
            <a:r>
              <a:rPr lang="es-MX" sz="1800" b="1" dirty="0" smtClean="0"/>
              <a:t>LÍNEAS </a:t>
            </a:r>
            <a:r>
              <a:rPr lang="es-MX" sz="1800" b="1" dirty="0"/>
              <a:t>DE TRANSMISIÓN ASOCIADAS</a:t>
            </a:r>
            <a:r>
              <a:rPr lang="es-CO" sz="1800" dirty="0" smtClean="0"/>
              <a:t>, deben solicitar acceso la plataforma tecnológica, allegando mínimo la siguiente información a los correos correspondencia@upme.gov.co, convocatoriastransmision@upme.gov.co y convocatoriastransmisiont@upme.gov.co:</a:t>
            </a:r>
            <a:endParaRPr lang="es-CO" sz="800" dirty="0"/>
          </a:p>
          <a:p>
            <a:pPr algn="just"/>
            <a:r>
              <a:rPr lang="es-CO" sz="1800" dirty="0"/>
              <a:t>Razón Social</a:t>
            </a:r>
          </a:p>
          <a:p>
            <a:pPr algn="just"/>
            <a:r>
              <a:rPr lang="es-CO" sz="1800" dirty="0"/>
              <a:t>NIT (con digito de verificación)</a:t>
            </a:r>
          </a:p>
          <a:p>
            <a:pPr algn="just"/>
            <a:r>
              <a:rPr lang="es-CO" sz="1800" dirty="0"/>
              <a:t>Tipo de Representante (Representante Legal / Apoderado)</a:t>
            </a:r>
          </a:p>
          <a:p>
            <a:pPr algn="just"/>
            <a:r>
              <a:rPr lang="es-CO" sz="1800" dirty="0"/>
              <a:t>Nombre del Representante</a:t>
            </a:r>
          </a:p>
          <a:p>
            <a:pPr algn="just"/>
            <a:r>
              <a:rPr lang="es-CO" sz="1800" dirty="0"/>
              <a:t>Correo Electrónico</a:t>
            </a:r>
          </a:p>
          <a:p>
            <a:pPr marL="0" indent="0" algn="just">
              <a:buNone/>
            </a:pPr>
            <a:r>
              <a:rPr lang="es-CO" sz="1800" dirty="0" smtClean="0"/>
              <a:t>Al </a:t>
            </a:r>
            <a:r>
              <a:rPr lang="es-CO" sz="1800" dirty="0"/>
              <a:t>correo registrado llegará un Usuario y Contraseña, así como las indicaciones de como acceder a la Plataforma tecnológica</a:t>
            </a:r>
            <a:r>
              <a:rPr lang="es-CO" sz="1800" dirty="0" smtClean="0"/>
              <a:t>.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b="1" dirty="0">
                <a:solidFill>
                  <a:srgbClr val="0070C0"/>
                </a:solidFill>
              </a:rPr>
              <a:t>Nota 1: El correo registrado será el único contacto entre la UPME y el Oferente</a:t>
            </a:r>
          </a:p>
          <a:p>
            <a:pPr marL="0" indent="0" algn="just">
              <a:buNone/>
            </a:pPr>
            <a:r>
              <a:rPr lang="es-ES" sz="1800" b="1" dirty="0">
                <a:solidFill>
                  <a:srgbClr val="0070C0"/>
                </a:solidFill>
              </a:rPr>
              <a:t>Nota 2: En caso de no tener NIT indicar 000000000</a:t>
            </a:r>
            <a:endParaRPr lang="es-CO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02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81023" y="2706678"/>
            <a:ext cx="5957848" cy="643846"/>
          </a:xfrm>
        </p:spPr>
        <p:txBody>
          <a:bodyPr/>
          <a:lstStyle/>
          <a:p>
            <a:r>
              <a:rPr lang="es-CO" dirty="0"/>
              <a:t>INGRESO AL APLICATIVO</a:t>
            </a:r>
          </a:p>
        </p:txBody>
      </p:sp>
    </p:spTree>
    <p:extLst>
      <p:ext uri="{BB962C8B-B14F-4D97-AF65-F5344CB8AC3E}">
        <p14:creationId xmlns:p14="http://schemas.microsoft.com/office/powerpoint/2010/main" val="27888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>
                <a:solidFill>
                  <a:srgbClr val="069169"/>
                </a:solidFill>
              </a:rPr>
              <a:t>Ingreso al Aplicativo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90977" y="1007135"/>
            <a:ext cx="7063955" cy="5418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Para acceder a la Plataforma Tecnológica ingrese a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ruta enviada al correo electrónico registrado: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Antes de ingresar al aplicativo se recomienda realizar limpieza de “cookies” de su navegador.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Pantalla de Inicio: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deben ingresar Usuario y Contraseña (enviados al correo registrado).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Aceptar la política de tratamiento de datos personales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Hacer clic en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“INGRESAR”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335004" y="5530698"/>
            <a:ext cx="4141303" cy="1040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ingresar por primera vez al aplicativo, se solicitará cambiar la contraseña.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55964" y="1780798"/>
            <a:ext cx="255319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08" y="1007135"/>
            <a:ext cx="3200493" cy="45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>
                <a:solidFill>
                  <a:srgbClr val="069169"/>
                </a:solidFill>
              </a:rPr>
              <a:t>Cambio de Contraseña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5005" y="1111482"/>
            <a:ext cx="11619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pantalla de cambio de contraseña aparecerá en el primer ingreso y también estará habilitada en el menú de opciones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335004" y="1977188"/>
            <a:ext cx="11438400" cy="4248519"/>
            <a:chOff x="335004" y="1977188"/>
            <a:chExt cx="11438400" cy="4248519"/>
          </a:xfrm>
        </p:grpSpPr>
        <p:grpSp>
          <p:nvGrpSpPr>
            <p:cNvPr id="13" name="Grupo 12"/>
            <p:cNvGrpSpPr/>
            <p:nvPr/>
          </p:nvGrpSpPr>
          <p:grpSpPr>
            <a:xfrm>
              <a:off x="350923" y="1977188"/>
              <a:ext cx="11411674" cy="2400631"/>
              <a:chOff x="350923" y="1977188"/>
              <a:chExt cx="11411674" cy="2400631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350923" y="1977188"/>
                <a:ext cx="11411674" cy="2400631"/>
                <a:chOff x="335004" y="2636390"/>
                <a:chExt cx="11411674" cy="2400631"/>
              </a:xfrm>
            </p:grpSpPr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5004" y="2636390"/>
                  <a:ext cx="7661683" cy="2176081"/>
                </a:xfrm>
                <a:prstGeom prst="rect">
                  <a:avLst/>
                </a:prstGeom>
              </p:spPr>
            </p:pic>
            <p:sp>
              <p:nvSpPr>
                <p:cNvPr id="17" name="Rectángulo 16"/>
                <p:cNvSpPr/>
                <p:nvPr/>
              </p:nvSpPr>
              <p:spPr>
                <a:xfrm>
                  <a:off x="8689016" y="3559693"/>
                  <a:ext cx="3057661" cy="1477328"/>
                </a:xfrm>
                <a:prstGeom prst="rect">
                  <a:avLst/>
                </a:prstGeom>
                <a:ln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s-CO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La nueva contraseña debe cumplir con las características de seguridad exigidas y se debe confirmar.</a:t>
                  </a:r>
                </a:p>
              </p:txBody>
            </p:sp>
            <p:sp>
              <p:nvSpPr>
                <p:cNvPr id="18" name="Flecha derecha 17"/>
                <p:cNvSpPr/>
                <p:nvPr/>
              </p:nvSpPr>
              <p:spPr>
                <a:xfrm>
                  <a:off x="6446090" y="3091527"/>
                  <a:ext cx="2057400" cy="200025"/>
                </a:xfrm>
                <a:prstGeom prst="right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Flecha derecha 18"/>
                <p:cNvSpPr/>
                <p:nvPr/>
              </p:nvSpPr>
              <p:spPr>
                <a:xfrm>
                  <a:off x="6446090" y="3654455"/>
                  <a:ext cx="2057400" cy="200025"/>
                </a:xfrm>
                <a:prstGeom prst="right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ectángulo 11"/>
                <p:cNvSpPr/>
                <p:nvPr/>
              </p:nvSpPr>
              <p:spPr>
                <a:xfrm>
                  <a:off x="8689017" y="3006873"/>
                  <a:ext cx="3057661" cy="369332"/>
                </a:xfrm>
                <a:prstGeom prst="rect">
                  <a:avLst/>
                </a:prstGeom>
                <a:ln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CO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Enviada al correo registrado</a:t>
                  </a:r>
                </a:p>
              </p:txBody>
            </p:sp>
            <p:sp>
              <p:nvSpPr>
                <p:cNvPr id="20" name="Flecha derecha 19"/>
                <p:cNvSpPr/>
                <p:nvPr/>
              </p:nvSpPr>
              <p:spPr>
                <a:xfrm>
                  <a:off x="6446741" y="3973842"/>
                  <a:ext cx="2057400" cy="200025"/>
                </a:xfrm>
                <a:prstGeom prst="right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Rectángulo redondeado 21"/>
              <p:cNvSpPr/>
              <p:nvPr/>
            </p:nvSpPr>
            <p:spPr>
              <a:xfrm>
                <a:off x="417733" y="3766884"/>
                <a:ext cx="1244963" cy="20955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5004" y="4096260"/>
              <a:ext cx="11438400" cy="2129447"/>
              <a:chOff x="335004" y="4555178"/>
              <a:chExt cx="11438400" cy="2129447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335004" y="4999355"/>
                <a:ext cx="4469909" cy="646331"/>
              </a:xfrm>
              <a:prstGeom prst="rect">
                <a:avLst/>
              </a:prstGeom>
              <a:ln>
                <a:noFill/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O" dirty="0">
                    <a:latin typeface="Arial" panose="020B0604020202020204" pitchFamily="34" charset="0"/>
                    <a:cs typeface="Arial" panose="020B0604020202020204" pitchFamily="34" charset="0"/>
                  </a:rPr>
                  <a:t>Al hacer clic en “Cambiar mi contraseña”, aparece un mensaje de confirmación.</a:t>
                </a:r>
              </a:p>
            </p:txBody>
          </p:sp>
          <p:sp>
            <p:nvSpPr>
              <p:cNvPr id="14" name="Flecha derecha 13"/>
              <p:cNvSpPr/>
              <p:nvPr/>
            </p:nvSpPr>
            <p:spPr>
              <a:xfrm rot="5400000">
                <a:off x="782920" y="4701803"/>
                <a:ext cx="514586" cy="221335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/>
              <a:srcRect l="47900" t="25331"/>
              <a:stretch/>
            </p:blipFill>
            <p:spPr>
              <a:xfrm>
                <a:off x="335004" y="5832571"/>
                <a:ext cx="2579099" cy="852054"/>
              </a:xfrm>
              <a:prstGeom prst="rect">
                <a:avLst/>
              </a:prstGeom>
            </p:spPr>
          </p:pic>
          <p:sp>
            <p:nvSpPr>
              <p:cNvPr id="23" name="Rectángulo redondeado 22"/>
              <p:cNvSpPr/>
              <p:nvPr/>
            </p:nvSpPr>
            <p:spPr>
              <a:xfrm>
                <a:off x="335004" y="6454090"/>
                <a:ext cx="1157246" cy="20955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5833613" y="5286699"/>
                <a:ext cx="5939791" cy="923330"/>
              </a:xfrm>
              <a:prstGeom prst="rect">
                <a:avLst/>
              </a:prstGeom>
              <a:ln>
                <a:noFill/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O" dirty="0">
                    <a:latin typeface="Arial" panose="020B0604020202020204" pitchFamily="34" charset="0"/>
                    <a:cs typeface="Arial" panose="020B0604020202020204" pitchFamily="34" charset="0"/>
                  </a:rPr>
                  <a:t>Una vez continúe con el proceso, el aplicativo solicitará ingresar nuevamente a la plataforma, para lo cual deberá usar la nueva contraseña. </a:t>
                </a:r>
              </a:p>
            </p:txBody>
          </p:sp>
          <p:sp>
            <p:nvSpPr>
              <p:cNvPr id="24" name="Flecha derecha 23"/>
              <p:cNvSpPr/>
              <p:nvPr/>
            </p:nvSpPr>
            <p:spPr>
              <a:xfrm>
                <a:off x="3776213" y="5628850"/>
                <a:ext cx="2057400" cy="200025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03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12773" y="2301009"/>
            <a:ext cx="5957848" cy="1417084"/>
          </a:xfrm>
        </p:spPr>
        <p:txBody>
          <a:bodyPr/>
          <a:lstStyle/>
          <a:p>
            <a:r>
              <a:rPr lang="es-CO" dirty="0"/>
              <a:t>REGISTRO DE INFORMACIÓN DE IDENTIFICACIÓN</a:t>
            </a:r>
          </a:p>
        </p:txBody>
      </p:sp>
    </p:spTree>
    <p:extLst>
      <p:ext uri="{BB962C8B-B14F-4D97-AF65-F5344CB8AC3E}">
        <p14:creationId xmlns:p14="http://schemas.microsoft.com/office/powerpoint/2010/main" val="3366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Detalle del Oferente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encontrara el detalle de la información del Oferente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80978" y="1535682"/>
            <a:ext cx="11923180" cy="4917087"/>
            <a:chOff x="80978" y="1535682"/>
            <a:chExt cx="11923180" cy="4917087"/>
          </a:xfrm>
        </p:grpSpPr>
        <p:sp>
          <p:nvSpPr>
            <p:cNvPr id="38" name="Rectángulo 37"/>
            <p:cNvSpPr/>
            <p:nvPr/>
          </p:nvSpPr>
          <p:spPr>
            <a:xfrm>
              <a:off x="80978" y="2044044"/>
              <a:ext cx="2222273" cy="120032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Al ingresar, deberá completar los datos básicos del Oferente </a:t>
              </a: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9057739" y="2120611"/>
              <a:ext cx="2860158" cy="120032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Esta opción estará disponible el día de la Presentación de Ofertas hasta las 14h00.</a:t>
              </a:r>
            </a:p>
          </p:txBody>
        </p:sp>
        <p:sp>
          <p:nvSpPr>
            <p:cNvPr id="42" name="Flecha derecha 41"/>
            <p:cNvSpPr/>
            <p:nvPr/>
          </p:nvSpPr>
          <p:spPr>
            <a:xfrm rot="10800000">
              <a:off x="2303252" y="2237739"/>
              <a:ext cx="478723" cy="2103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lecha derecha 42"/>
            <p:cNvSpPr/>
            <p:nvPr/>
          </p:nvSpPr>
          <p:spPr>
            <a:xfrm>
              <a:off x="8542876" y="2277008"/>
              <a:ext cx="591181" cy="1975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80978" y="3317383"/>
              <a:ext cx="222227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 1: </a:t>
              </a:r>
              <a:r>
                <a:rPr lang="es-CO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registro de información de identificación, lo podrá realizar desde que accede a la Plataforma tecnológica.</a:t>
              </a:r>
              <a:endParaRPr lang="es-CO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8881396" y="3287290"/>
              <a:ext cx="312276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 3: </a:t>
              </a:r>
              <a:r>
                <a:rPr lang="es-CO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 vez se de clic en </a:t>
              </a:r>
              <a:r>
                <a:rPr lang="es-CO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“Presentar Oferta/Propuesta” </a:t>
              </a:r>
              <a:r>
                <a:rPr lang="es-CO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 documentos ingresados en la Plataforma, no se podrán modificar y estarán disponibles para el proceso de evaluación.</a:t>
              </a:r>
              <a:endParaRPr lang="es-CO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212125" y="4883109"/>
              <a:ext cx="684561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Nota 2: </a:t>
              </a:r>
              <a:r>
                <a:rPr lang="es-CO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Algunos campos que ya se encuentran diligenciados fueron registrados por la UPME. </a:t>
              </a:r>
            </a:p>
            <a:p>
              <a:pPr algn="just"/>
              <a:r>
                <a:rPr lang="es-CO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caso de requerir modificación deberá solicitar el cambio a través de carta debidamente firmada y radicada mediante </a:t>
              </a:r>
              <a:r>
                <a:rPr lang="es-CO" sz="1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correos:  </a:t>
              </a:r>
              <a:r>
                <a:rPr lang="es-CO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correspondencia@upme.gov.co, convocatoriastransmision@upme.gov.co y convocatoriastransmisiont@upme.gov.co</a:t>
              </a:r>
            </a:p>
          </p:txBody>
        </p:sp>
        <p:sp>
          <p:nvSpPr>
            <p:cNvPr id="24" name="Flecha derecha 23"/>
            <p:cNvSpPr/>
            <p:nvPr/>
          </p:nvSpPr>
          <p:spPr>
            <a:xfrm rot="5400000">
              <a:off x="5352961" y="4642359"/>
              <a:ext cx="478723" cy="2103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2658446" y="1535682"/>
              <a:ext cx="5960747" cy="3295109"/>
              <a:chOff x="2658446" y="1535682"/>
              <a:chExt cx="5960747" cy="3295109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2"/>
              <a:srcRect t="8992"/>
              <a:stretch/>
            </p:blipFill>
            <p:spPr>
              <a:xfrm>
                <a:off x="2658447" y="1811090"/>
                <a:ext cx="5960746" cy="3019701"/>
              </a:xfrm>
              <a:prstGeom prst="rect">
                <a:avLst/>
              </a:prstGeom>
            </p:spPr>
          </p:pic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8446" y="1535682"/>
                <a:ext cx="5960747" cy="10263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574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parador Capítu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38C6C138A2A345966A6C86602D8AD9" ma:contentTypeVersion="2" ma:contentTypeDescription="Crear nuevo documento." ma:contentTypeScope="" ma:versionID="f39a6a502fc2237be8d20634aeecfd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C3473C-935A-4F05-B972-23516FCAF01E}"/>
</file>

<file path=customXml/itemProps2.xml><?xml version="1.0" encoding="utf-8"?>
<ds:datastoreItem xmlns:ds="http://schemas.openxmlformats.org/officeDocument/2006/customXml" ds:itemID="{EB49F8DA-EE4F-4283-B0B5-C40C2CAFDD11}"/>
</file>

<file path=customXml/itemProps3.xml><?xml version="1.0" encoding="utf-8"?>
<ds:datastoreItem xmlns:ds="http://schemas.openxmlformats.org/officeDocument/2006/customXml" ds:itemID="{2EE561EB-46EC-44A2-89D8-4B681D9B8068}"/>
</file>

<file path=docProps/app.xml><?xml version="1.0" encoding="utf-8"?>
<Properties xmlns="http://schemas.openxmlformats.org/officeDocument/2006/extended-properties" xmlns:vt="http://schemas.openxmlformats.org/officeDocument/2006/docPropsVTypes">
  <TotalTime>12087</TotalTime>
  <Words>1538</Words>
  <Application>Microsoft Office PowerPoint</Application>
  <PresentationFormat>Panorámica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Work Sans</vt:lpstr>
      <vt:lpstr>Work Sans Light</vt:lpstr>
      <vt:lpstr>Work Sans Medium</vt:lpstr>
      <vt:lpstr>Diseño personalizado</vt:lpstr>
      <vt:lpstr>Separador Capítulo</vt:lpstr>
      <vt:lpstr>Tema de Office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Portatil UPME</dc:creator>
  <cp:lastModifiedBy>Sergio Andrés Pastrana Pastrana</cp:lastModifiedBy>
  <cp:revision>242</cp:revision>
  <dcterms:modified xsi:type="dcterms:W3CDTF">2023-09-13T15:39:23Z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0x0101005838C6C138A2A345966A6C86602D8AD9</vt:lpwstr>
  </property>
</Properties>
</file>